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77" r:id="rId4"/>
    <p:sldId id="279" r:id="rId5"/>
    <p:sldId id="280" r:id="rId6"/>
    <p:sldId id="276" r:id="rId7"/>
    <p:sldId id="257" r:id="rId8"/>
    <p:sldId id="267" r:id="rId9"/>
    <p:sldId id="259" r:id="rId10"/>
    <p:sldId id="260" r:id="rId11"/>
    <p:sldId id="265" r:id="rId12"/>
    <p:sldId id="258" r:id="rId13"/>
    <p:sldId id="261" r:id="rId14"/>
    <p:sldId id="272" r:id="rId15"/>
    <p:sldId id="274" r:id="rId16"/>
    <p:sldId id="275" r:id="rId17"/>
    <p:sldId id="262" r:id="rId18"/>
    <p:sldId id="263" r:id="rId19"/>
    <p:sldId id="273" r:id="rId20"/>
    <p:sldId id="282" r:id="rId21"/>
    <p:sldId id="264" r:id="rId22"/>
    <p:sldId id="266" r:id="rId23"/>
    <p:sldId id="270" r:id="rId24"/>
    <p:sldId id="285" r:id="rId25"/>
    <p:sldId id="271" r:id="rId26"/>
    <p:sldId id="281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BABD8"/>
    <a:srgbClr val="7AC3F6"/>
    <a:srgbClr val="6CADDA"/>
    <a:srgbClr val="75BBEC"/>
    <a:srgbClr val="639E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14" autoAdjust="0"/>
  </p:normalViewPr>
  <p:slideViewPr>
    <p:cSldViewPr snapToGrid="0" snapToObjects="1">
      <p:cViewPr>
        <p:scale>
          <a:sx n="107" d="100"/>
          <a:sy n="107" d="100"/>
        </p:scale>
        <p:origin x="-163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25E7-E7BC-42EE-852C-BCD33ECB868E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572E-980C-4E87-BB16-905C848A64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DFC153-9404-4F5A-9B49-2A716C0087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0495B-76D7-4495-A349-514F7AF4FD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592FE-1E35-44E1-9A3F-2A8631D7290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E572E-980C-4E87-BB16-905C848A640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all_unc_ch_scenes_10_00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12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EAEAE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82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  <a:lvl2pPr>
              <a:defRPr>
                <a:solidFill>
                  <a:srgbClr val="EAEAEA"/>
                </a:solidFill>
              </a:defRPr>
            </a:lvl2pPr>
            <a:lvl3pPr>
              <a:defRPr>
                <a:solidFill>
                  <a:srgbClr val="EAEAEA"/>
                </a:solidFill>
              </a:defRPr>
            </a:lvl3pPr>
            <a:lvl4pPr>
              <a:defRPr>
                <a:solidFill>
                  <a:srgbClr val="EAEAEA"/>
                </a:solidFill>
              </a:defRPr>
            </a:lvl4pPr>
            <a:lvl5pPr>
              <a:defRPr>
                <a:solidFill>
                  <a:srgbClr val="EAEAE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233528" y="6074386"/>
            <a:ext cx="1587346" cy="634940"/>
            <a:chOff x="6137752" y="6097800"/>
            <a:chExt cx="1002085" cy="400835"/>
          </a:xfrm>
        </p:grpSpPr>
        <p:sp>
          <p:nvSpPr>
            <p:cNvPr id="5" name="Rectangle 4"/>
            <p:cNvSpPr/>
            <p:nvPr userDrawn="1"/>
          </p:nvSpPr>
          <p:spPr>
            <a:xfrm>
              <a:off x="6338169" y="6097800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338169" y="6298217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538586" y="6097800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38586" y="6298217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739003" y="6097801"/>
              <a:ext cx="400834" cy="400834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137752" y="6097801"/>
              <a:ext cx="200417" cy="400834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38170" y="6097800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338169" y="6429651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462954" y="6298217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538586" y="6229234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663371" y="6097801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663371" y="6429652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7572667" y="6010094"/>
            <a:ext cx="1282387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cap="small" dirty="0" smtClean="0">
                <a:solidFill>
                  <a:srgbClr val="EAEAEA"/>
                </a:solidFill>
                <a:latin typeface="Bookman Old Style" pitchFamily="18" charset="0"/>
              </a:rPr>
              <a:t>Carolina Vegetation</a:t>
            </a:r>
          </a:p>
          <a:p>
            <a:pPr algn="r"/>
            <a:r>
              <a:rPr lang="en-US" sz="1400" b="1" cap="small" dirty="0" smtClean="0">
                <a:solidFill>
                  <a:srgbClr val="EAEAEA"/>
                </a:solidFill>
                <a:latin typeface="Bookman Old Style" pitchFamily="18" charset="0"/>
              </a:rPr>
              <a:t>Survey</a:t>
            </a:r>
            <a:endParaRPr lang="en-US" sz="1400" b="1" cap="small" dirty="0">
              <a:solidFill>
                <a:srgbClr val="EAEAEA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5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  <a:prstGeom prst="rect">
            <a:avLst/>
          </a:prstGeo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8C2562-08F8-4C0B-B0FF-C0E78BDF27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85364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92800"/>
            <a:ext cx="9144000" cy="965200"/>
          </a:xfrm>
          <a:prstGeom prst="rect">
            <a:avLst/>
          </a:prstGeom>
          <a:gradFill>
            <a:gsLst>
              <a:gs pos="0">
                <a:srgbClr val="639EC8"/>
              </a:gs>
              <a:gs pos="100000">
                <a:srgbClr val="6BABD8"/>
              </a:gs>
            </a:gsLst>
          </a:gradFill>
          <a:ln>
            <a:noFill/>
          </a:ln>
          <a:effectLst>
            <a:outerShdw blurRad="136525" dist="88900" dir="11820000" sx="61000" sy="61000" algn="tl" rotWithShape="0">
              <a:schemeClr val="bg1">
                <a:lumMod val="7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27" name="Picture 3" descr="small_white_tra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6065838"/>
            <a:ext cx="2260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3"/>
          <p:cNvSpPr>
            <a:spLocks noChangeArrowheads="1"/>
          </p:cNvSpPr>
          <p:nvPr/>
        </p:nvSpPr>
        <p:spPr bwMode="auto">
          <a:xfrm>
            <a:off x="4988295" y="2337475"/>
            <a:ext cx="4061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Michael T. Lee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October 17,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624138" y="5043488"/>
            <a:ext cx="48799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/>
              <a:t>Title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4922837" y="1640951"/>
            <a:ext cx="4221163" cy="72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Restoration Target Tool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6" name="Picture 1" descr="small_white_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650" y="844550"/>
            <a:ext cx="1857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0"/>
          <p:cNvGrpSpPr/>
          <p:nvPr/>
        </p:nvGrpSpPr>
        <p:grpSpPr>
          <a:xfrm>
            <a:off x="7464026" y="787476"/>
            <a:ext cx="1587346" cy="634940"/>
            <a:chOff x="6137752" y="6097800"/>
            <a:chExt cx="1002085" cy="400835"/>
          </a:xfrm>
        </p:grpSpPr>
        <p:sp>
          <p:nvSpPr>
            <p:cNvPr id="25" name="Rectangle 24"/>
            <p:cNvSpPr/>
            <p:nvPr/>
          </p:nvSpPr>
          <p:spPr>
            <a:xfrm>
              <a:off x="6338169" y="6097800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38169" y="6298217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38586" y="6097800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38586" y="6298217"/>
              <a:ext cx="200417" cy="200417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39003" y="6097801"/>
              <a:ext cx="400834" cy="400834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37752" y="6097801"/>
              <a:ext cx="200417" cy="400834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38170" y="6097800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38169" y="6429651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62954" y="6298217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38586" y="6229234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63371" y="6097801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63371" y="6429652"/>
              <a:ext cx="75632" cy="68983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03165" y="723184"/>
            <a:ext cx="1282387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cap="small" dirty="0" smtClean="0">
                <a:solidFill>
                  <a:srgbClr val="EAEAEA"/>
                </a:solidFill>
                <a:latin typeface="Bookman Old Style" pitchFamily="18" charset="0"/>
              </a:rPr>
              <a:t>Carolina Vegetation</a:t>
            </a:r>
          </a:p>
          <a:p>
            <a:pPr algn="r"/>
            <a:r>
              <a:rPr lang="en-US" sz="1400" b="1" cap="small" dirty="0" smtClean="0">
                <a:solidFill>
                  <a:srgbClr val="EAEAEA"/>
                </a:solidFill>
                <a:latin typeface="Bookman Old Style" pitchFamily="18" charset="0"/>
              </a:rPr>
              <a:t>Survey</a:t>
            </a:r>
            <a:endParaRPr lang="en-US" sz="1400" b="1" cap="small" dirty="0">
              <a:solidFill>
                <a:srgbClr val="EAEAE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Identify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 smtClean="0"/>
              <a:t>Follow National Vegetation Classification associations (</a:t>
            </a:r>
            <a:r>
              <a:rPr lang="en-US" dirty="0" err="1" smtClean="0"/>
              <a:t>CEGLs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custom classifications for targeted studies</a:t>
            </a:r>
          </a:p>
          <a:p>
            <a:r>
              <a:rPr lang="en-US" dirty="0" smtClean="0"/>
              <a:t>293 targets identified</a:t>
            </a:r>
          </a:p>
          <a:p>
            <a:r>
              <a:rPr lang="en-US" dirty="0" smtClean="0"/>
              <a:t>1,342 plots define environment, vegetation targets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in the CVS Target Tool, by Region</a:t>
            </a:r>
            <a:endParaRPr lang="en-US" dirty="0"/>
          </a:p>
        </p:txBody>
      </p:sp>
      <p:pic>
        <p:nvPicPr>
          <p:cNvPr id="4" name="Content Placeholder 3" descr="PlotsInPhase3Too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7" y="1300648"/>
            <a:ext cx="9082362" cy="4154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Easily Obtained Predictive Environmental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000" dirty="0" smtClean="0"/>
              <a:t>Elevation</a:t>
            </a:r>
          </a:p>
          <a:p>
            <a:r>
              <a:rPr lang="en-US" sz="2000" dirty="0" smtClean="0"/>
              <a:t>Slope</a:t>
            </a:r>
          </a:p>
          <a:p>
            <a:r>
              <a:rPr lang="en-US" sz="2000" dirty="0" smtClean="0"/>
              <a:t>Aspect</a:t>
            </a:r>
          </a:p>
          <a:p>
            <a:r>
              <a:rPr lang="en-US" sz="2000" dirty="0" smtClean="0"/>
              <a:t>McNab Landform Index</a:t>
            </a:r>
          </a:p>
          <a:p>
            <a:r>
              <a:rPr lang="en-US" sz="2000" dirty="0" smtClean="0"/>
              <a:t>McNab Terrain Shape Index</a:t>
            </a:r>
          </a:p>
          <a:p>
            <a:endParaRPr lang="en-US" sz="2000" dirty="0" smtClean="0"/>
          </a:p>
          <a:p>
            <a:r>
              <a:rPr lang="en-US" sz="2000" dirty="0" smtClean="0"/>
              <a:t>Distance To Channel</a:t>
            </a:r>
          </a:p>
          <a:p>
            <a:r>
              <a:rPr lang="en-US" sz="2000" dirty="0" smtClean="0"/>
              <a:t>Floodplain Width</a:t>
            </a:r>
          </a:p>
          <a:p>
            <a:r>
              <a:rPr lang="en-US" sz="2000" dirty="0" smtClean="0"/>
              <a:t>Watershed Area</a:t>
            </a:r>
          </a:p>
          <a:p>
            <a:r>
              <a:rPr lang="en-US" sz="2000" dirty="0" smtClean="0"/>
              <a:t>River Basin</a:t>
            </a:r>
          </a:p>
          <a:p>
            <a:r>
              <a:rPr lang="en-US" sz="2000" dirty="0" smtClean="0"/>
              <a:t>Stream Order</a:t>
            </a:r>
          </a:p>
          <a:p>
            <a:r>
              <a:rPr lang="en-US" sz="2000" dirty="0" smtClean="0"/>
              <a:t>Hydrologic Regime</a:t>
            </a:r>
          </a:p>
          <a:p>
            <a:r>
              <a:rPr lang="en-US" sz="2000" dirty="0" smtClean="0"/>
              <a:t>Geology</a:t>
            </a:r>
          </a:p>
          <a:p>
            <a:r>
              <a:rPr lang="en-US" sz="2000" dirty="0" smtClean="0"/>
              <a:t>Geomorphology</a:t>
            </a:r>
          </a:p>
          <a:p>
            <a:r>
              <a:rPr lang="en-US" sz="2000" dirty="0" smtClean="0"/>
              <a:t>Topographic Position</a:t>
            </a:r>
          </a:p>
          <a:p>
            <a:r>
              <a:rPr lang="en-US" sz="2000" dirty="0" smtClean="0"/>
              <a:t>Latitude</a:t>
            </a:r>
          </a:p>
          <a:p>
            <a:r>
              <a:rPr lang="en-US" sz="2000" dirty="0" smtClean="0"/>
              <a:t>Longitude</a:t>
            </a:r>
          </a:p>
          <a:p>
            <a:endParaRPr lang="en-US" sz="2000" dirty="0" smtClean="0"/>
          </a:p>
          <a:p>
            <a:r>
              <a:rPr lang="en-US" sz="2000" dirty="0" smtClean="0"/>
              <a:t>Soil Great Group</a:t>
            </a:r>
          </a:p>
          <a:p>
            <a:r>
              <a:rPr lang="en-US" sz="2000" dirty="0" smtClean="0"/>
              <a:t>Soil Series</a:t>
            </a:r>
          </a:p>
          <a:p>
            <a:r>
              <a:rPr lang="en-US" sz="2000" dirty="0" smtClean="0"/>
              <a:t>Map Unit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56560" y="5266768"/>
            <a:ext cx="5334000" cy="830997"/>
          </a:xfrm>
          <a:prstGeom prst="rect">
            <a:avLst/>
          </a:prstGeom>
          <a:solidFill>
            <a:srgbClr val="EAEAEA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Everything is optional, but more data provide better matching capability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Summarize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Numeric variables </a:t>
            </a:r>
            <a:r>
              <a:rPr lang="en-US" sz="2400" dirty="0" smtClean="0"/>
              <a:t>(elevation, watershed area, etc.)</a:t>
            </a:r>
            <a:endParaRPr lang="en-US" dirty="0" smtClean="0"/>
          </a:p>
          <a:p>
            <a:pPr lvl="1"/>
            <a:r>
              <a:rPr lang="en-US" dirty="0" smtClean="0"/>
              <a:t>Relativized to a 0-1 scale</a:t>
            </a:r>
          </a:p>
          <a:p>
            <a:pPr lvl="1"/>
            <a:r>
              <a:rPr lang="en-US" dirty="0" smtClean="0"/>
              <a:t>Then averaged for all plots in target community</a:t>
            </a:r>
          </a:p>
          <a:p>
            <a:r>
              <a:rPr lang="en-US" dirty="0" smtClean="0"/>
              <a:t>Categorical variables </a:t>
            </a:r>
            <a:r>
              <a:rPr lang="en-US" sz="2400" dirty="0" smtClean="0"/>
              <a:t>(geomorphology, soil series, etc.)</a:t>
            </a:r>
          </a:p>
          <a:p>
            <a:pPr lvl="1"/>
            <a:r>
              <a:rPr lang="en-US" dirty="0" smtClean="0"/>
              <a:t>Constancy </a:t>
            </a:r>
            <a:r>
              <a:rPr lang="en-US" sz="2000" dirty="0" smtClean="0"/>
              <a:t>(# times a value occurs in group / # plots in group)</a:t>
            </a:r>
          </a:p>
          <a:p>
            <a:pPr lvl="1"/>
            <a:r>
              <a:rPr lang="en-US" dirty="0" smtClean="0"/>
              <a:t>Fidelity </a:t>
            </a:r>
            <a:r>
              <a:rPr lang="en-US" sz="2000" dirty="0" smtClean="0"/>
              <a:t>(# times a value occurs in group / # times value occurs in dataset)</a:t>
            </a:r>
            <a:endParaRPr lang="en-US" sz="2000" dirty="0"/>
          </a:p>
          <a:p>
            <a:r>
              <a:rPr lang="en-US" dirty="0" smtClean="0"/>
              <a:t>Types summarized more fully on CVS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782"/>
          </a:xfrm>
        </p:spPr>
        <p:txBody>
          <a:bodyPr/>
          <a:lstStyle/>
          <a:p>
            <a:r>
              <a:rPr lang="en-US" dirty="0" smtClean="0"/>
              <a:t>CVS Community Type Summary</a:t>
            </a:r>
            <a:endParaRPr lang="en-US" dirty="0"/>
          </a:p>
        </p:txBody>
      </p:sp>
      <p:pic>
        <p:nvPicPr>
          <p:cNvPr id="4" name="Content Placeholder 3" descr="vegOfCarolinas_typeSumma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353" y="1074420"/>
            <a:ext cx="8099107" cy="4607243"/>
          </a:xfrm>
        </p:spPr>
      </p:pic>
      <p:sp>
        <p:nvSpPr>
          <p:cNvPr id="5" name="TextBox 4"/>
          <p:cNvSpPr txBox="1"/>
          <p:nvPr/>
        </p:nvSpPr>
        <p:spPr>
          <a:xfrm>
            <a:off x="5562600" y="1333500"/>
            <a:ext cx="2939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http://cvs.bio.unc.edu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Constancy and Fidelity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4840" y="1417638"/>
            <a:ext cx="1369876" cy="1211262"/>
            <a:chOff x="624840" y="1417638"/>
            <a:chExt cx="1369876" cy="1211262"/>
          </a:xfrm>
        </p:grpSpPr>
        <p:sp>
          <p:nvSpPr>
            <p:cNvPr id="4" name="Oval 3"/>
            <p:cNvSpPr/>
            <p:nvPr/>
          </p:nvSpPr>
          <p:spPr>
            <a:xfrm>
              <a:off x="624840" y="1417638"/>
              <a:ext cx="1369876" cy="1211262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5976" y="1554480"/>
              <a:ext cx="1348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x plots in group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29840" y="1433196"/>
            <a:ext cx="1369876" cy="1215251"/>
            <a:chOff x="2529840" y="1433196"/>
            <a:chExt cx="1369876" cy="1215251"/>
          </a:xfrm>
        </p:grpSpPr>
        <p:sp>
          <p:nvSpPr>
            <p:cNvPr id="6" name="Oval 5"/>
            <p:cNvSpPr/>
            <p:nvPr/>
          </p:nvSpPr>
          <p:spPr>
            <a:xfrm>
              <a:off x="2529840" y="1433196"/>
              <a:ext cx="1369876" cy="1211262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0976" y="1448118"/>
              <a:ext cx="13487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 plots with cat. val.</a:t>
              </a:r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57200" y="2934018"/>
            <a:ext cx="1369876" cy="1211262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24940" y="2934018"/>
            <a:ext cx="1369876" cy="121126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5976" y="3238500"/>
            <a:ext cx="39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     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24940" y="3352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4716" y="3238500"/>
            <a:ext cx="70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12920" y="1278502"/>
            <a:ext cx="4373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AEAEA"/>
                </a:solidFill>
              </a:rPr>
              <a:t>Constancy  = a / x</a:t>
            </a:r>
          </a:p>
          <a:p>
            <a:r>
              <a:rPr lang="en-US" sz="2800" dirty="0" smtClean="0">
                <a:solidFill>
                  <a:srgbClr val="EAEAEA"/>
                </a:solidFill>
              </a:rPr>
              <a:t>If I find group x, how likely is it to also see this </a:t>
            </a:r>
            <a:r>
              <a:rPr lang="en-US" sz="2800" smtClean="0">
                <a:solidFill>
                  <a:srgbClr val="EAEAEA"/>
                </a:solidFill>
              </a:rPr>
              <a:t>categorical value?</a:t>
            </a:r>
            <a:endParaRPr lang="en-US" sz="2800" dirty="0" smtClean="0">
              <a:solidFill>
                <a:srgbClr val="EAEAE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2920" y="3404800"/>
            <a:ext cx="4373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AEAEA"/>
                </a:solidFill>
              </a:rPr>
              <a:t>Fidelity  = a / y</a:t>
            </a:r>
          </a:p>
          <a:p>
            <a:r>
              <a:rPr lang="en-US" sz="2800" dirty="0" smtClean="0">
                <a:solidFill>
                  <a:srgbClr val="EAEAEA"/>
                </a:solidFill>
              </a:rPr>
              <a:t>If I find this categorical value on a plot, how likely is it be part of group x?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7" grpId="0"/>
      <p:bldP spid="18" grpId="0"/>
      <p:bldP spid="19" grpId="0" build="allAtOnce"/>
      <p:bldP spid="2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Constancy and Fidelity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7200" y="1242378"/>
            <a:ext cx="1369876" cy="1211262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2284" y="1055643"/>
            <a:ext cx="1926136" cy="1703115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2758758"/>
            <a:ext cx="1369876" cy="1211262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30424" y="3229594"/>
            <a:ext cx="880472" cy="778525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7200" y="4336098"/>
            <a:ext cx="1369876" cy="1211262"/>
          </a:xfrm>
          <a:prstGeom prst="ellipse">
            <a:avLst/>
          </a:prstGeom>
          <a:solidFill>
            <a:srgbClr val="0070C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0560" y="4336098"/>
            <a:ext cx="1369876" cy="121126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55620" y="1055643"/>
            <a:ext cx="443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AEAEA"/>
                </a:solidFill>
              </a:rPr>
              <a:t>High constancy, low fidelity</a:t>
            </a:r>
            <a:endParaRPr lang="en-US" sz="2800" dirty="0">
              <a:solidFill>
                <a:srgbClr val="EAEAE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5620" y="2967984"/>
            <a:ext cx="443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AEAEA"/>
                </a:solidFill>
              </a:rPr>
              <a:t>High fidelity, low constancy</a:t>
            </a:r>
            <a:endParaRPr lang="en-US" sz="2800" dirty="0">
              <a:solidFill>
                <a:srgbClr val="EAEAE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5620" y="4518690"/>
            <a:ext cx="443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AEAEA"/>
                </a:solidFill>
              </a:rPr>
              <a:t>High fidelity, high constancy</a:t>
            </a:r>
            <a:endParaRPr lang="en-US" sz="28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build="allAtOnce"/>
      <p:bldP spid="26" grpId="0" build="allAtOnce"/>
      <p:bldP spid="2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Example Target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199" y="1600197"/>
          <a:ext cx="2183525" cy="371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063"/>
                <a:gridCol w="977462"/>
              </a:tblGrid>
              <a:tr h="735071"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</a:t>
                      </a:r>
                      <a:r>
                        <a:rPr lang="en-US" baseline="0" dirty="0" smtClean="0"/>
                        <a:t> Avg</a:t>
                      </a:r>
                      <a:endParaRPr lang="en-US" dirty="0"/>
                    </a:p>
                  </a:txBody>
                  <a:tcPr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TSI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LFI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longitude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0.844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latitude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elevation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58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aspect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0.655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6773" y="1600195"/>
          <a:ext cx="6096000" cy="371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635468"/>
                <a:gridCol w="1072056"/>
                <a:gridCol w="864476"/>
              </a:tblGrid>
              <a:tr h="452204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Categorical Variable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Constancy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Fidelity</a:t>
                      </a:r>
                    </a:p>
                  </a:txBody>
                  <a:tcPr marL="9525" marR="9525" marT="9525" marB="0" anchor="b"/>
                </a:tc>
              </a:tr>
              <a:tr h="220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Topo Position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Toeslope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0.250</a:t>
                      </a:r>
                    </a:p>
                  </a:txBody>
                  <a:tcPr marL="9525" marR="9525" marT="9525" marB="0" anchor="b"/>
                </a:tc>
              </a:tr>
              <a:tr h="211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Topo Position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Lowslope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0.500</a:t>
                      </a:r>
                    </a:p>
                  </a:txBody>
                  <a:tcPr marL="9525" marR="9525" marT="9525" marB="0" anchor="b"/>
                </a:tc>
              </a:tr>
              <a:tr h="211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Topo Position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Low level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0.750</a:t>
                      </a:r>
                    </a:p>
                  </a:txBody>
                  <a:tcPr marL="9525" marR="9525" marT="9525" marB="0" anchor="b"/>
                </a:tc>
              </a:tr>
              <a:tr h="248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Topo Position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 slope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</a:tr>
              <a:tr h="2285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Series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TUSQUITEE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</a:tr>
              <a:tr h="218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Series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SUNCOOK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</a:tr>
              <a:tr h="218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Series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COLVARD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0.500</a:t>
                      </a:r>
                    </a:p>
                  </a:txBody>
                  <a:tcPr marL="9525" marR="9525" marT="9525" marB="0" anchor="b"/>
                </a:tc>
              </a:tr>
              <a:tr h="211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Series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CHANDLER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0.600</a:t>
                      </a:r>
                    </a:p>
                  </a:txBody>
                  <a:tcPr marL="9525" marR="9525" marT="9525" marB="0" anchor="b"/>
                </a:tc>
              </a:tr>
              <a:tr h="226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Series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</a:tr>
              <a:tr h="211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Great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TYPIC UDIPSAMMENTS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</a:tr>
              <a:tr h="2110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Great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TYPIC UDIFLUVENTS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0.500</a:t>
                      </a:r>
                    </a:p>
                  </a:txBody>
                  <a:tcPr marL="9525" marR="9525" marT="9525" marB="0" anchor="b"/>
                </a:tc>
              </a:tr>
              <a:tr h="225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Soil Great Group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TYPIC DYSTRUDEPTS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0.750</a:t>
                      </a:r>
                    </a:p>
                  </a:txBody>
                  <a:tcPr marL="9525" marR="9525" marT="9525" marB="0" anchor="b"/>
                </a:tc>
              </a:tr>
              <a:tr h="214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Hydrologic Regime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Seasonally flooded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9525" marR="9525" marT="9525" marB="0" anchor="b"/>
                </a:tc>
              </a:tr>
              <a:tr h="214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Hydrologic Regime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Intermittently flooded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2538" y="2316143"/>
            <a:ext cx="6244625" cy="30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Input Site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region (e.g., </a:t>
            </a:r>
            <a:br>
              <a:rPr lang="en-US" dirty="0" smtClean="0"/>
            </a:br>
            <a:r>
              <a:rPr lang="en-US" dirty="0" smtClean="0"/>
              <a:t>Piedmont Rivers)</a:t>
            </a:r>
          </a:p>
          <a:p>
            <a:r>
              <a:rPr lang="en-US" dirty="0" smtClean="0"/>
              <a:t>Enter variables, </a:t>
            </a:r>
            <a:br>
              <a:rPr lang="en-US" dirty="0" smtClean="0"/>
            </a:br>
            <a:r>
              <a:rPr lang="en-US" dirty="0" smtClean="0"/>
              <a:t>some of which can</a:t>
            </a:r>
            <a:br>
              <a:rPr lang="en-US" dirty="0" smtClean="0"/>
            </a:br>
            <a:r>
              <a:rPr lang="en-US" dirty="0" smtClean="0"/>
              <a:t>be derived from GIS,</a:t>
            </a:r>
            <a:br>
              <a:rPr lang="en-US" dirty="0" smtClean="0"/>
            </a:br>
            <a:r>
              <a:rPr lang="en-US" dirty="0" smtClean="0"/>
              <a:t>others require a </a:t>
            </a:r>
            <a:br>
              <a:rPr lang="en-US" dirty="0" smtClean="0"/>
            </a:br>
            <a:r>
              <a:rPr lang="en-US" dirty="0" smtClean="0"/>
              <a:t>site visit</a:t>
            </a:r>
          </a:p>
        </p:txBody>
      </p:sp>
      <p:pic>
        <p:nvPicPr>
          <p:cNvPr id="1026" name="Picture 2" descr="C:\lee\michael\cvs-eep\meetings\2012_05_18_EEP_IRT_firms\CVS_plots_map\tool_userInpu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180" y="551794"/>
            <a:ext cx="3597493" cy="528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Tool Calculates Similarity to Each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site variables are translated</a:t>
            </a:r>
            <a:br>
              <a:rPr lang="en-US" dirty="0" smtClean="0"/>
            </a:br>
            <a:r>
              <a:rPr lang="en-US" dirty="0" smtClean="0"/>
              <a:t>just as target sites were:</a:t>
            </a:r>
          </a:p>
          <a:p>
            <a:r>
              <a:rPr lang="en-US" dirty="0" smtClean="0"/>
              <a:t>Similarity between each variable on your site and that of each target is calculated, using the difference between numerical values and constancy/fidelity values</a:t>
            </a:r>
          </a:p>
          <a:p>
            <a:r>
              <a:rPr lang="en-US" dirty="0" smtClean="0"/>
              <a:t>Averaging these values gives a similarity value for your site to a target community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8425" y="978533"/>
            <a:ext cx="26955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Content Placeholder 5" descr="Blevens-sampli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429000"/>
            <a:ext cx="4425950" cy="3236913"/>
          </a:xfrm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381000" y="1219200"/>
            <a:ext cx="7772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7472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Multi-institutional collaborative program.</a:t>
            </a:r>
          </a:p>
          <a:p>
            <a:pPr marL="342900" indent="-347472" eaLnBrk="0" hangingPunct="0">
              <a:spcBef>
                <a:spcPts val="12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Established in 1988 to document the composition and status of natural vegetation of the Carolinas.</a:t>
            </a:r>
          </a:p>
          <a:p>
            <a:pPr marL="342900" indent="-347472" eaLnBrk="0" hangingPunct="0">
              <a:spcBef>
                <a:spcPts val="12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Provides data, 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data services, soft-</a:t>
            </a:r>
            <a:b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ware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development to</a:t>
            </a:r>
            <a:br>
              <a:rPr lang="en-US" sz="3200" dirty="0" smtClean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n-US" sz="3200" dirty="0" smtClean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support CVS protocol.</a:t>
            </a:r>
            <a:endParaRPr lang="en-US" sz="3200" dirty="0">
              <a:solidFill>
                <a:schemeClr val="bg1"/>
              </a:solidFill>
              <a:latin typeface="+mn-lt"/>
              <a:ea typeface="+mn-lt"/>
              <a:cs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Candara" pitchFamily="34" charset="0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4800" b="1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lt"/>
                <a:cs typeface="+mj-lt"/>
              </a:rPr>
              <a:t>The Carolina Vegetation Survey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49" y="3178245"/>
            <a:ext cx="2771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similarity </a:t>
            </a:r>
            <a:br>
              <a:rPr lang="en-US" dirty="0" smtClean="0"/>
            </a:br>
            <a:r>
              <a:rPr lang="en-US" dirty="0" smtClean="0"/>
              <a:t>between your site: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582" y="972197"/>
            <a:ext cx="3429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819922"/>
            <a:ext cx="213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targets: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35837" y="1997476"/>
            <a:ext cx="2902998" cy="1331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70664" y="2149876"/>
            <a:ext cx="720572" cy="1847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2615" y="2716580"/>
            <a:ext cx="95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7950" y="3997395"/>
            <a:ext cx="31051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2947413"/>
            <a:ext cx="3390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7093258" y="2149876"/>
            <a:ext cx="861134" cy="747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89598" y="2205982"/>
            <a:ext cx="95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9893" y="2435475"/>
            <a:ext cx="955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0.41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7002"/>
          </a:xfrm>
        </p:spPr>
        <p:txBody>
          <a:bodyPr/>
          <a:lstStyle/>
          <a:p>
            <a:r>
              <a:rPr lang="en-US" dirty="0" smtClean="0"/>
              <a:t>Step 6: Tool Calculates Similarity to Each Target</a:t>
            </a:r>
            <a:endParaRPr lang="en-US" dirty="0"/>
          </a:p>
        </p:txBody>
      </p:sp>
      <p:pic>
        <p:nvPicPr>
          <p:cNvPr id="4" name="Content Placeholder 3" descr="tool_targetCommPrediction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610" y="1926660"/>
            <a:ext cx="3949262" cy="4554899"/>
          </a:xfrm>
        </p:spPr>
      </p:pic>
      <p:sp>
        <p:nvSpPr>
          <p:cNvPr id="5" name="TextBox 4"/>
          <p:cNvSpPr txBox="1"/>
          <p:nvPr/>
        </p:nvSpPr>
        <p:spPr>
          <a:xfrm>
            <a:off x="6875605" y="2891133"/>
            <a:ext cx="2207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AEAEA"/>
                </a:solidFill>
              </a:rPr>
              <a:t>You select target(s) that are best, and the tool generates a planting list.</a:t>
            </a:r>
            <a:endParaRPr lang="en-US" dirty="0">
              <a:solidFill>
                <a:srgbClr val="EAEAEA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418405" y="2891133"/>
            <a:ext cx="457200" cy="220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418405" y="2606040"/>
            <a:ext cx="457200" cy="411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18360" y="2891133"/>
            <a:ext cx="1649073" cy="22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725" y="2429496"/>
            <a:ext cx="2207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AEAEA"/>
                </a:solidFill>
              </a:rPr>
              <a:t>Similar “good” targets to your site</a:t>
            </a:r>
          </a:p>
          <a:p>
            <a:endParaRPr lang="en-US" dirty="0" smtClean="0">
              <a:solidFill>
                <a:srgbClr val="EAEAEA"/>
              </a:solidFill>
            </a:endParaRPr>
          </a:p>
          <a:p>
            <a:endParaRPr lang="en-US" dirty="0" smtClean="0">
              <a:solidFill>
                <a:srgbClr val="EAEAEA"/>
              </a:solidFill>
            </a:endParaRPr>
          </a:p>
          <a:p>
            <a:endParaRPr lang="en-US" dirty="0" smtClean="0">
              <a:solidFill>
                <a:srgbClr val="EAEAEA"/>
              </a:solidFill>
            </a:endParaRPr>
          </a:p>
          <a:p>
            <a:r>
              <a:rPr lang="en-US" dirty="0" smtClean="0">
                <a:solidFill>
                  <a:srgbClr val="EAEAEA"/>
                </a:solidFill>
              </a:rPr>
              <a:t>Dissimilar “bad” targets</a:t>
            </a:r>
          </a:p>
          <a:p>
            <a:endParaRPr lang="en-US" dirty="0">
              <a:solidFill>
                <a:srgbClr val="EAEAEA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07213" y="5136143"/>
            <a:ext cx="1437027" cy="395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Tool Selects Plots, Then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Plots from one or more targets</a:t>
            </a:r>
          </a:p>
          <a:p>
            <a:r>
              <a:rPr lang="en-US" dirty="0" smtClean="0"/>
              <a:t>Refine list of plots even further, based on environment variables (e.g., soil series, location).</a:t>
            </a:r>
          </a:p>
          <a:p>
            <a:r>
              <a:rPr lang="en-US" dirty="0" smtClean="0"/>
              <a:t>The tool assembles a </a:t>
            </a:r>
            <a:r>
              <a:rPr lang="en-US" smtClean="0"/>
              <a:t>planting list </a:t>
            </a:r>
            <a:r>
              <a:rPr lang="en-US" dirty="0" smtClean="0"/>
              <a:t>with the </a:t>
            </a:r>
            <a:r>
              <a:rPr lang="en-US" smtClean="0"/>
              <a:t>most common </a:t>
            </a:r>
            <a:r>
              <a:rPr lang="en-US" dirty="0" smtClean="0"/>
              <a:t>species for each target.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Planting List for Targets</a:t>
            </a:r>
            <a:endParaRPr lang="en-US" dirty="0"/>
          </a:p>
        </p:txBody>
      </p:sp>
      <p:pic>
        <p:nvPicPr>
          <p:cNvPr id="4" name="Content Placeholder 3" descr="plantingLis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480" y="970609"/>
            <a:ext cx="5120640" cy="5186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&amp; issues (my opinion)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831"/>
            <a:ext cx="8229600" cy="4082066"/>
          </a:xfrm>
        </p:spPr>
        <p:txBody>
          <a:bodyPr/>
          <a:lstStyle/>
          <a:p>
            <a:r>
              <a:rPr lang="en-US" dirty="0" smtClean="0"/>
              <a:t>This tool is still a </a:t>
            </a:r>
            <a:r>
              <a:rPr lang="en-US" u="sng" dirty="0" smtClean="0"/>
              <a:t>prototype</a:t>
            </a:r>
            <a:r>
              <a:rPr lang="en-US" dirty="0" smtClean="0"/>
              <a:t>.  Further testing and validation is in progress.</a:t>
            </a:r>
          </a:p>
          <a:p>
            <a:r>
              <a:rPr lang="en-US" dirty="0" smtClean="0"/>
              <a:t>CVS coverage of the state is very good, the best we know of, however some places will not match a target site well.</a:t>
            </a:r>
          </a:p>
          <a:p>
            <a:r>
              <a:rPr lang="en-US" dirty="0" smtClean="0"/>
              <a:t>This tool is meant to </a:t>
            </a:r>
            <a:r>
              <a:rPr lang="en-US" u="sng" dirty="0" smtClean="0"/>
              <a:t>assist</a:t>
            </a:r>
            <a:r>
              <a:rPr lang="en-US" dirty="0" smtClean="0"/>
              <a:t> planting plans, not entirely replace current methods.  Your experience and ability to think about an individual site and its quirks </a:t>
            </a:r>
            <a:r>
              <a:rPr lang="en-US" u="sng" dirty="0" smtClean="0"/>
              <a:t>matters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Validation of the tool: use environmental data from existing EEP plots to select targets and generate a planting list.  Compare success of species on list with those actually planted.</a:t>
            </a:r>
          </a:p>
          <a:p>
            <a:r>
              <a:rPr lang="en-US" dirty="0" smtClean="0"/>
              <a:t>Evaluate proposed planting lists by comparing to species selected by the tool.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http://cvs.bio.unc.edu</a:t>
            </a:r>
          </a:p>
          <a:p>
            <a:r>
              <a:rPr lang="en-US" dirty="0" smtClean="0"/>
              <a:t>Vegetation of the Carolinas link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2911602"/>
            <a:ext cx="6772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3733800" cy="838200"/>
          </a:xfrm>
        </p:spPr>
        <p:txBody>
          <a:bodyPr>
            <a:noAutofit/>
            <a:sp3d extrusionH="38100" prstMaterial="matte">
              <a:bevelT w="38100" h="38100"/>
            </a:sp3d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dirty="0" smtClean="0">
                <a:solidFill>
                  <a:schemeClr val="bg1"/>
                </a:solidFill>
              </a:rPr>
              <a:t>CVS </a:t>
            </a:r>
            <a:r>
              <a:rPr sz="6000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886200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800" b="1" kern="1200" dirty="0" smtClean="0">
                <a:solidFill>
                  <a:schemeClr val="bg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Project Leaders</a:t>
            </a:r>
          </a:p>
          <a:p>
            <a:pPr marL="598487" lvl="2" indent="-347472">
              <a:buSzPct val="80000"/>
              <a:buFont typeface="Wingdings 2" pitchFamily="18" charset="2"/>
              <a:buChar char=""/>
              <a:defRPr/>
            </a:pPr>
            <a:r>
              <a:rPr lang="en-US" sz="3000" kern="1200" dirty="0" smtClean="0">
                <a:solidFill>
                  <a:schemeClr val="bg1"/>
                </a:solidFill>
              </a:rPr>
              <a:t>Robert </a:t>
            </a:r>
            <a:r>
              <a:rPr lang="en-US" sz="3000" kern="1200" dirty="0" err="1" smtClean="0">
                <a:solidFill>
                  <a:schemeClr val="bg1"/>
                </a:solidFill>
              </a:rPr>
              <a:t>Peet</a:t>
            </a:r>
            <a:r>
              <a:rPr lang="en-US" sz="3000" kern="1200" dirty="0" smtClean="0">
                <a:solidFill>
                  <a:schemeClr val="bg1"/>
                </a:solidFill>
              </a:rPr>
              <a:t>, </a:t>
            </a:r>
            <a:r>
              <a:rPr lang="en-US" sz="3000" kern="1200" dirty="0" err="1" smtClean="0">
                <a:solidFill>
                  <a:schemeClr val="bg1"/>
                </a:solidFill>
              </a:rPr>
              <a:t>UNC</a:t>
            </a:r>
            <a:r>
              <a:rPr lang="en-US" sz="3000" kern="1200" dirty="0" smtClean="0">
                <a:solidFill>
                  <a:schemeClr val="bg1"/>
                </a:solidFill>
              </a:rPr>
              <a:t>-CH</a:t>
            </a:r>
          </a:p>
          <a:p>
            <a:pPr marL="598487" lvl="2" indent="-347472">
              <a:buSzPct val="80000"/>
              <a:buFont typeface="Wingdings 2" pitchFamily="18" charset="2"/>
              <a:buChar char=""/>
              <a:defRPr/>
            </a:pPr>
            <a:r>
              <a:rPr lang="en-US" sz="3000" kern="1200" dirty="0" smtClean="0">
                <a:solidFill>
                  <a:schemeClr val="bg1"/>
                </a:solidFill>
              </a:rPr>
              <a:t>Thomas Wentworth, </a:t>
            </a:r>
            <a:r>
              <a:rPr lang="en-US" sz="3000" kern="1200" dirty="0" err="1" smtClean="0">
                <a:solidFill>
                  <a:schemeClr val="bg1"/>
                </a:solidFill>
              </a:rPr>
              <a:t>NCSU</a:t>
            </a:r>
            <a:endParaRPr lang="en-US" sz="3000" kern="1200" dirty="0" smtClean="0">
              <a:solidFill>
                <a:schemeClr val="bg1"/>
              </a:solidFill>
            </a:endParaRPr>
          </a:p>
          <a:p>
            <a:pPr marL="598487" lvl="2" indent="-347472">
              <a:buSzPct val="80000"/>
              <a:buFont typeface="Wingdings 2" pitchFamily="18" charset="2"/>
              <a:buChar char=""/>
              <a:defRPr/>
            </a:pPr>
            <a:r>
              <a:rPr lang="en-US" sz="3000" kern="1200" dirty="0" smtClean="0">
                <a:solidFill>
                  <a:schemeClr val="bg1"/>
                </a:solidFill>
              </a:rPr>
              <a:t>Alan Weakley, NC Botanical Garden</a:t>
            </a:r>
          </a:p>
          <a:p>
            <a:pPr marL="598487" lvl="2" indent="-347472">
              <a:buSzPct val="80000"/>
              <a:buFont typeface="Wingdings 2" pitchFamily="18" charset="2"/>
              <a:buChar char=""/>
              <a:defRPr/>
            </a:pPr>
            <a:r>
              <a:rPr lang="en-US" sz="3000" kern="1200" dirty="0" smtClean="0">
                <a:solidFill>
                  <a:schemeClr val="bg1"/>
                </a:solidFill>
              </a:rPr>
              <a:t>Michael </a:t>
            </a:r>
            <a:r>
              <a:rPr lang="en-US" sz="3000" kern="1200" dirty="0" err="1" smtClean="0">
                <a:solidFill>
                  <a:schemeClr val="bg1"/>
                </a:solidFill>
              </a:rPr>
              <a:t>Schafale</a:t>
            </a:r>
            <a:r>
              <a:rPr lang="en-US" sz="3000" kern="1200" dirty="0" smtClean="0">
                <a:solidFill>
                  <a:schemeClr val="bg1"/>
                </a:solidFill>
              </a:rPr>
              <a:t>, NC Natural Heritage Program</a:t>
            </a:r>
          </a:p>
          <a:p>
            <a:pPr marL="0" indent="-274320" eaLnBrk="1" fontAlgn="auto" hangingPunct="1">
              <a:spcBef>
                <a:spcPts val="12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4800" b="1" kern="1200" dirty="0" smtClean="0">
                <a:solidFill>
                  <a:schemeClr val="bg1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Staff</a:t>
            </a:r>
          </a:p>
          <a:p>
            <a:pPr marL="598487" lvl="2" indent="-347472">
              <a:buSzPct val="80000"/>
              <a:buFont typeface="Wingdings 2" pitchFamily="18" charset="2"/>
              <a:buChar char=""/>
              <a:defRPr/>
            </a:pPr>
            <a:r>
              <a:rPr lang="en-US" sz="3300" kern="1200" dirty="0" smtClean="0">
                <a:solidFill>
                  <a:schemeClr val="bg1"/>
                </a:solidFill>
              </a:rPr>
              <a:t>Michael Lee, Software Developer</a:t>
            </a:r>
          </a:p>
        </p:txBody>
      </p:sp>
      <p:pic>
        <p:nvPicPr>
          <p:cNvPr id="68612" name="Picture 36" descr="C:\Documents and Settings\peet\Desktop\NHPlogo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2438400" cy="1373188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40" descr="C:\Documents and Settings\peet\Desktop\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1441450" cy="1371600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54" descr="eepLogoColor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57800"/>
            <a:ext cx="1760538" cy="1371600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8" b="8696"/>
          <a:stretch>
            <a:fillRect/>
          </a:stretch>
        </p:blipFill>
        <p:spPr bwMode="auto">
          <a:xfrm>
            <a:off x="7620000" y="5257800"/>
            <a:ext cx="1165225" cy="1358900"/>
          </a:xfrm>
          <a:prstGeom prst="rect">
            <a:avLst/>
          </a:prstGeom>
          <a:noFill/>
          <a:ln w="6350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2" descr="http://cvs.bio.unc.edu/images/CVS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2400"/>
            <a:ext cx="2854325" cy="2743200"/>
          </a:xfrm>
          <a:prstGeom prst="rect">
            <a:avLst/>
          </a:prstGeom>
          <a:noFill/>
          <a:ln w="15875">
            <a:solidFill>
              <a:srgbClr val="1737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18" y="0"/>
            <a:ext cx="8913181" cy="7620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Carolina Vegetation Survey Plot Sampling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2947" name="Picture 5" descr="DSC_26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0292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6" descr="C:\Users\peet\Desktop\PulseA\Blevins_080601_14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040313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4" descr="DSCN230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4191000" cy="350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3" descr="4-852-3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0"/>
          <a:stretch>
            <a:fillRect/>
          </a:stretch>
        </p:blipFill>
        <p:spPr bwMode="auto">
          <a:xfrm>
            <a:off x="4953000" y="3962400"/>
            <a:ext cx="4191000" cy="289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CVS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Plots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228600" y="2819400"/>
            <a:ext cx="426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Available data include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Species frequency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Species importance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Woody stem diameters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Site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Soil data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Maps of occurrences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- Descriptions</a:t>
            </a:r>
          </a:p>
        </p:txBody>
      </p:sp>
      <p:sp>
        <p:nvSpPr>
          <p:cNvPr id="8397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2133600"/>
          </a:xfrm>
        </p:spPr>
        <p:txBody>
          <a:bodyPr/>
          <a:lstStyle/>
          <a:p>
            <a:pPr indent="-346075">
              <a:spcBef>
                <a:spcPts val="600"/>
              </a:spcBef>
            </a:pPr>
            <a:r>
              <a:rPr lang="en-US" sz="3200" dirty="0" smtClean="0"/>
              <a:t>&gt; 6500 </a:t>
            </a:r>
            <a:r>
              <a:rPr lang="en-US" dirty="0" smtClean="0"/>
              <a:t>plots provide h</a:t>
            </a:r>
            <a:r>
              <a:rPr lang="en-US" sz="3200" dirty="0" smtClean="0"/>
              <a:t>igh-quality reference sites</a:t>
            </a:r>
          </a:p>
          <a:p>
            <a:pPr indent="-346075">
              <a:spcBef>
                <a:spcPts val="600"/>
              </a:spcBef>
            </a:pPr>
            <a:r>
              <a:rPr lang="en-US" sz="3200" dirty="0" smtClean="0"/>
              <a:t>280 Natural community types with &gt;= 4 plots</a:t>
            </a:r>
          </a:p>
          <a:p>
            <a:pPr indent="-346075">
              <a:spcBef>
                <a:spcPts val="600"/>
              </a:spcBef>
            </a:pPr>
            <a:r>
              <a:rPr lang="en-US" sz="3200" dirty="0" smtClean="0"/>
              <a:t>495 Natural community types with &gt;= 1 plot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39540" y="2811086"/>
            <a:ext cx="5052060" cy="3055302"/>
            <a:chOff x="2693096" y="2642993"/>
            <a:chExt cx="6413325" cy="3920646"/>
          </a:xfrm>
        </p:grpSpPr>
        <p:pic>
          <p:nvPicPr>
            <p:cNvPr id="7" name="Picture 7" descr="C:\lee\michael\cvs-eep\meetings\2012_05_18_EEP_IRT_firms\map-cvs-plots-by-co-2011-09-19_grayCapBg_trans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3096" y="2642993"/>
              <a:ext cx="6413325" cy="3920646"/>
            </a:xfrm>
            <a:prstGeom prst="rect">
              <a:avLst/>
            </a:prstGeom>
            <a:noFill/>
          </p:spPr>
        </p:pic>
        <p:pic>
          <p:nvPicPr>
            <p:cNvPr id="8" name="Picture 8" descr="C:\lee\michael\cvs-eep\meetings\2012_05_18_EEP_IRT_firms\keyOnly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71975" y="3423607"/>
              <a:ext cx="1491210" cy="28394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6000" b="1" dirty="0">
                <a:ln w="9525">
                  <a:noFill/>
                </a:ln>
                <a:solidFill>
                  <a:schemeClr val="bg1"/>
                </a:solidFill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lt"/>
                <a:cs typeface="+mj-lt"/>
              </a:rPr>
              <a:t>The CVS-EEP Partnership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9669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Working together to </a:t>
            </a:r>
            <a:br>
              <a:rPr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restore North Carolina’s </a:t>
            </a:r>
            <a:br>
              <a:rPr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natural communities</a:t>
            </a:r>
          </a:p>
          <a:p>
            <a:pPr>
              <a:defRPr/>
            </a:pPr>
            <a:endParaRPr dirty="0"/>
          </a:p>
        </p:txBody>
      </p:sp>
      <p:pic>
        <p:nvPicPr>
          <p:cNvPr id="67588" name="Picture 3" descr="C:\Users\peet\Pictures\EEP\2007-06-06_EEP-Training\DSC_3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39"/>
          <a:stretch>
            <a:fillRect/>
          </a:stretch>
        </p:blipFill>
        <p:spPr bwMode="auto">
          <a:xfrm>
            <a:off x="152400" y="3771900"/>
            <a:ext cx="38862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FMNF_7-926_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3175"/>
            <a:ext cx="40020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3102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restoration sites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3310235"/>
            <a:ext cx="400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target reference sites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324100" y="3550920"/>
            <a:ext cx="2628900" cy="1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EAEAEA"/>
                </a:solidFill>
              </a:rPr>
              <a:t>A Restoration Target Tool</a:t>
            </a:r>
            <a:endParaRPr lang="en-US" sz="4800" dirty="0">
              <a:solidFill>
                <a:srgbClr val="EAEAE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100831"/>
            <a:ext cx="2812372" cy="21852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AEAEA"/>
                </a:solidFill>
              </a:rPr>
              <a:t>Your restoration site</a:t>
            </a:r>
            <a:br>
              <a:rPr lang="en-US" sz="3200" dirty="0" smtClean="0">
                <a:solidFill>
                  <a:srgbClr val="EAEAEA"/>
                </a:solidFill>
              </a:rPr>
            </a:br>
            <a:r>
              <a:rPr lang="en-US" dirty="0" smtClean="0">
                <a:solidFill>
                  <a:srgbClr val="EAEAEA"/>
                </a:solidFill>
              </a:rPr>
              <a:t>pre-construction environmental variables</a:t>
            </a:r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5872" y="1100831"/>
            <a:ext cx="4540928" cy="16146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AEAEA"/>
                </a:solidFill>
              </a:rPr>
              <a:t>CVS database of 6,500+ high quality vegetation plots in Carolinas</a:t>
            </a:r>
            <a:endParaRPr lang="en-US" sz="3200" dirty="0">
              <a:solidFill>
                <a:srgbClr val="EAEAEA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45772" y="1798320"/>
            <a:ext cx="800100" cy="32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519298"/>
            <a:ext cx="8153400" cy="20621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AEAEA"/>
                </a:solidFill>
              </a:rPr>
              <a:t>Which target communities are most similar to my site?</a:t>
            </a:r>
            <a:br>
              <a:rPr lang="en-US" sz="3200" dirty="0" smtClean="0">
                <a:solidFill>
                  <a:srgbClr val="EAEAEA"/>
                </a:solidFill>
              </a:rPr>
            </a:br>
            <a:endParaRPr lang="en-US" sz="3200" dirty="0" smtClean="0">
              <a:solidFill>
                <a:srgbClr val="EAEAEA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EAEAEA"/>
                </a:solidFill>
              </a:rPr>
              <a:t>What plants are found in those communities?</a:t>
            </a:r>
            <a:endParaRPr lang="en-US" sz="3200" dirty="0">
              <a:solidFill>
                <a:srgbClr val="EAEAEA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flipV="1">
            <a:off x="4404360" y="2715518"/>
            <a:ext cx="304800" cy="8037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 Target Tool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stream or wetland site in North Carolina,</a:t>
            </a:r>
          </a:p>
          <a:p>
            <a:r>
              <a:rPr lang="en-US" dirty="0" smtClean="0"/>
              <a:t>you provide environmental data,</a:t>
            </a:r>
          </a:p>
          <a:p>
            <a:r>
              <a:rPr lang="en-US" dirty="0" smtClean="0"/>
              <a:t>our tool calculates which community type(s) best match your site,</a:t>
            </a:r>
          </a:p>
          <a:p>
            <a:r>
              <a:rPr lang="en-US" dirty="0" smtClean="0"/>
              <a:t>and provides you with a planting list.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Define Scope of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464"/>
            <a:ext cx="8458200" cy="4722920"/>
          </a:xfrm>
        </p:spPr>
        <p:txBody>
          <a:bodyPr numCol="1"/>
          <a:lstStyle/>
          <a:p>
            <a:r>
              <a:rPr lang="en-US" dirty="0" smtClean="0"/>
              <a:t>All wetland and streams community types in North Carolina</a:t>
            </a:r>
          </a:p>
          <a:p>
            <a:r>
              <a:rPr lang="en-US" dirty="0" smtClean="0"/>
              <a:t>Several areas have targeted studies:</a:t>
            </a:r>
          </a:p>
          <a:p>
            <a:pPr lvl="1"/>
            <a:r>
              <a:rPr lang="en-US" dirty="0" smtClean="0"/>
              <a:t>Mountain Rivers</a:t>
            </a:r>
          </a:p>
          <a:p>
            <a:pPr lvl="1"/>
            <a:r>
              <a:rPr lang="en-US" dirty="0" smtClean="0"/>
              <a:t>Mountain Bogs</a:t>
            </a:r>
          </a:p>
          <a:p>
            <a:pPr lvl="1"/>
            <a:r>
              <a:rPr lang="en-US" dirty="0" smtClean="0"/>
              <a:t>Piedmont Rivers</a:t>
            </a:r>
          </a:p>
          <a:p>
            <a:pPr lvl="1"/>
            <a:r>
              <a:rPr lang="en-US" dirty="0" smtClean="0"/>
              <a:t>Piedmont Seeps and Depression Swamps</a:t>
            </a:r>
          </a:p>
          <a:p>
            <a:pPr lvl="1"/>
            <a:r>
              <a:rPr lang="en-US" dirty="0" smtClean="0"/>
              <a:t>Coastal Plain Brownwater Rivers</a:t>
            </a:r>
          </a:p>
          <a:p>
            <a:pPr lvl="1"/>
            <a:r>
              <a:rPr lang="en-US" dirty="0" smtClean="0"/>
              <a:t>Coastal Fringe Wetlands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UNC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878</Words>
  <Application>Microsoft Office PowerPoint</Application>
  <PresentationFormat>On-screen Show (4:3)</PresentationFormat>
  <Paragraphs>222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powerpointUNC4</vt:lpstr>
      <vt:lpstr>Slide 1</vt:lpstr>
      <vt:lpstr>Slide 2</vt:lpstr>
      <vt:lpstr>CVS Team</vt:lpstr>
      <vt:lpstr>Carolina Vegetation Survey Plot Sampling</vt:lpstr>
      <vt:lpstr>Database of CVS Plots</vt:lpstr>
      <vt:lpstr>Slide 6</vt:lpstr>
      <vt:lpstr>A Restoration Target Tool</vt:lpstr>
      <vt:lpstr>Restoration Target Tool Goal</vt:lpstr>
      <vt:lpstr>Step 1: Define Scope of Targets</vt:lpstr>
      <vt:lpstr>Step 2: Identify Targets</vt:lpstr>
      <vt:lpstr>Plots in the CVS Target Tool, by Region</vt:lpstr>
      <vt:lpstr>Step 3: Easily Obtained Predictive Environmental Variables</vt:lpstr>
      <vt:lpstr>Step 4: Summarize Targets</vt:lpstr>
      <vt:lpstr>CVS Community Type Summary</vt:lpstr>
      <vt:lpstr>Constancy and Fidelity</vt:lpstr>
      <vt:lpstr>Constancy and Fidelity</vt:lpstr>
      <vt:lpstr>Step 4: Example Target Summary</vt:lpstr>
      <vt:lpstr>Step 5: Input Site Data</vt:lpstr>
      <vt:lpstr>Step 6: Tool Calculates Similarity to Each Target</vt:lpstr>
      <vt:lpstr>Calculating similarity  between your site:</vt:lpstr>
      <vt:lpstr>Step 6: Tool Calculates Similarity to Each Target</vt:lpstr>
      <vt:lpstr>Step 7: Tool Selects Plots, Then Species</vt:lpstr>
      <vt:lpstr>Example Planting List for Targets</vt:lpstr>
      <vt:lpstr>Caveats &amp; issues (my opinion)</vt:lpstr>
      <vt:lpstr>Future Steps</vt:lpstr>
      <vt:lpstr>Download Now</vt:lpstr>
    </vt:vector>
  </TitlesOfParts>
  <Company>The University of North Carolina at Chapel Hill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Lee</dc:creator>
  <cp:lastModifiedBy>Michael Lee</cp:lastModifiedBy>
  <cp:revision>56</cp:revision>
  <dcterms:created xsi:type="dcterms:W3CDTF">2012-05-17T13:02:33Z</dcterms:created>
  <dcterms:modified xsi:type="dcterms:W3CDTF">2012-10-18T15:36:42Z</dcterms:modified>
</cp:coreProperties>
</file>