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266" r:id="rId4"/>
    <p:sldId id="288" r:id="rId5"/>
    <p:sldId id="314" r:id="rId6"/>
    <p:sldId id="271" r:id="rId7"/>
    <p:sldId id="274" r:id="rId8"/>
    <p:sldId id="275" r:id="rId9"/>
    <p:sldId id="277" r:id="rId10"/>
    <p:sldId id="283" r:id="rId11"/>
    <p:sldId id="282" r:id="rId12"/>
    <p:sldId id="290" r:id="rId13"/>
    <p:sldId id="278" r:id="rId14"/>
    <p:sldId id="280" r:id="rId15"/>
    <p:sldId id="276" r:id="rId16"/>
    <p:sldId id="268" r:id="rId17"/>
    <p:sldId id="291" r:id="rId18"/>
    <p:sldId id="299" r:id="rId19"/>
    <p:sldId id="300" r:id="rId20"/>
    <p:sldId id="301" r:id="rId21"/>
    <p:sldId id="309" r:id="rId22"/>
    <p:sldId id="315" r:id="rId23"/>
    <p:sldId id="316" r:id="rId24"/>
    <p:sldId id="317" r:id="rId25"/>
    <p:sldId id="319" r:id="rId26"/>
    <p:sldId id="310" r:id="rId27"/>
    <p:sldId id="321" r:id="rId28"/>
    <p:sldId id="312" r:id="rId29"/>
    <p:sldId id="25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8271C-AD15-4D8E-8A33-BA7AF476B3AD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8BA5-AE51-4CD9-96A1-D7AD3DFEB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592F6-9531-4B9C-8F17-0103C7B826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8BA5-AE51-4CD9-96A1-D7AD3DFEB1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FE6B-010C-40F1-83BA-9116CFB3D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C1FB-1238-41E9-ADEE-0415B16A4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999">
              <a:schemeClr val="accent3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96BB-0D54-4E37-A299-8A95F73E2074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77842-AA46-4546-B6A8-E854B6271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858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Advantages of </a:t>
            </a: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Monitoring Vegetation Restoration With </a:t>
            </a: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Carolina Vegetation Survey </a:t>
            </a:r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Protocol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M. Forbes Boyle, Robert K. Peet, Thomas R. Wentworth, and Michael Lee</a:t>
            </a:r>
          </a:p>
          <a:p>
            <a:r>
              <a:rPr lang="en-US" sz="2400" b="1" dirty="0" smtClean="0"/>
              <a:t>17 November 2010</a:t>
            </a:r>
            <a:endParaRPr lang="en-US" sz="24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7261" y="5121966"/>
            <a:ext cx="8239539" cy="1467884"/>
            <a:chOff x="152400" y="5181600"/>
            <a:chExt cx="8239539" cy="1467884"/>
          </a:xfrm>
        </p:grpSpPr>
        <p:pic>
          <p:nvPicPr>
            <p:cNvPr id="6" name="Picture 2" descr="http://cvs.bio.unc.edu/images/CVSLogo.gif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2400" y="5257800"/>
              <a:ext cx="1447800" cy="13916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8" name="Picture 54" descr="eepLogoColorSmal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686922" y="5307495"/>
              <a:ext cx="1655939" cy="1290109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1" name="Picture 36" descr="C:\Documents and Settings\peet\Desktop\NHPlogoColo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5746" y="5304183"/>
              <a:ext cx="2167780" cy="1220788"/>
            </a:xfrm>
            <a:prstGeom prst="rect">
              <a:avLst/>
            </a:prstGeom>
            <a:noFill/>
            <a:ln w="6350">
              <a:solidFill>
                <a:srgbClr val="17375E"/>
              </a:solidFill>
              <a:miter lim="800000"/>
              <a:headEnd/>
              <a:tailEnd/>
            </a:ln>
          </p:spPr>
        </p:pic>
        <p:pic>
          <p:nvPicPr>
            <p:cNvPr id="12" name="Picture 40" descr="C:\Documents and Settings\peet\Desktop\logo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50489" y="5181600"/>
              <a:ext cx="1441450" cy="1371600"/>
            </a:xfrm>
            <a:prstGeom prst="rect">
              <a:avLst/>
            </a:prstGeom>
            <a:noFill/>
            <a:ln w="6350">
              <a:solidFill>
                <a:srgbClr val="17375E"/>
              </a:solidFill>
              <a:miter lim="800000"/>
              <a:headEnd/>
              <a:tailEnd/>
            </a:ln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r="6068" b="8696"/>
            <a:stretch>
              <a:fillRect/>
            </a:stretch>
          </p:blipFill>
          <p:spPr bwMode="auto">
            <a:xfrm>
              <a:off x="5686148" y="5181600"/>
              <a:ext cx="1165225" cy="1358900"/>
            </a:xfrm>
            <a:prstGeom prst="rect">
              <a:avLst/>
            </a:prstGeom>
            <a:noFill/>
            <a:ln w="6350">
              <a:solidFill>
                <a:srgbClr val="17375E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4 and 5 – The “Standard”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Castan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83943"/>
            <a:ext cx="5715000" cy="254985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24579" name="Picture 4" descr="50x20Pl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3843591"/>
            <a:ext cx="5708650" cy="2938209"/>
          </a:xfrm>
          <a:ln w="31750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nestedCorn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9200"/>
            <a:ext cx="6172200" cy="52990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Module = 1 are or 100 m</a:t>
            </a:r>
            <a:r>
              <a:rPr lang="en-US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n-US" b="1" baseline="30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vel5Project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875059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58674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Distribution of CVS Level 4 and 5 Plots in NC (1988-2010)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611231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 5,223 plots in NC (+ 1,074  in SC)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 2,782 species in NC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 423 NVC Associations in NC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/>
              <a:t> Plots conform to the FGDC standard</a:t>
            </a:r>
          </a:p>
          <a:p>
            <a:pPr>
              <a:buSzPct val="100000"/>
            </a:pPr>
            <a:r>
              <a:rPr lang="en-US" sz="2400" dirty="0" smtClean="0"/>
              <a:t>  used to revise the NVC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1 and 2 – Restoration Sites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1600200"/>
            <a:ext cx="276925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5181600" cy="5181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LEVEL 1:  Planted Stems</a:t>
            </a:r>
          </a:p>
          <a:p>
            <a:pPr lvl="2">
              <a:buNone/>
            </a:pPr>
            <a:r>
              <a:rPr lang="en-US" sz="2800" dirty="0" smtClean="0"/>
              <a:t>- document installation and  monitor survival and growth of installed plants </a:t>
            </a:r>
          </a:p>
          <a:p>
            <a:pPr lvl="2">
              <a:buNone/>
            </a:pPr>
            <a:endParaRPr lang="en-US" sz="2800" dirty="0" smtClean="0"/>
          </a:p>
          <a:p>
            <a:r>
              <a:rPr lang="en-US" sz="2800" b="1" dirty="0"/>
              <a:t>LEVEL </a:t>
            </a:r>
            <a:r>
              <a:rPr lang="en-US" sz="2800" b="1" dirty="0" smtClean="0"/>
              <a:t>2:  </a:t>
            </a:r>
            <a:r>
              <a:rPr lang="en-US" sz="2800" b="1" dirty="0"/>
              <a:t>Planted </a:t>
            </a:r>
            <a:r>
              <a:rPr lang="en-US" sz="2800" b="1" dirty="0" smtClean="0"/>
              <a:t>Stems &amp;       	          Natural Stems</a:t>
            </a:r>
          </a:p>
          <a:p>
            <a:pPr lvl="2">
              <a:buNone/>
            </a:pPr>
            <a:r>
              <a:rPr lang="en-US" sz="2800" dirty="0" smtClean="0">
                <a:latin typeface="+mn-lt"/>
                <a:ea typeface="+mn-lt"/>
                <a:cs typeface="+mn-lt"/>
              </a:rPr>
              <a:t>- assessment of the overall status and trajectory of woody-plant restoration on a site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495800"/>
          </a:xfrm>
        </p:spPr>
        <p:txBody>
          <a:bodyPr/>
          <a:lstStyle/>
          <a:p>
            <a:r>
              <a:rPr lang="en-US" sz="3200" dirty="0" smtClean="0"/>
              <a:t>Documents leaf area cover of dominant species</a:t>
            </a:r>
          </a:p>
          <a:p>
            <a:endParaRPr lang="en-US" sz="3200" dirty="0" smtClean="0"/>
          </a:p>
          <a:p>
            <a:r>
              <a:rPr lang="en-US" sz="3200" dirty="0" smtClean="0"/>
              <a:t>Conforms to the FGDC standard for plots used to classify vegetation to an NVC association</a:t>
            </a:r>
          </a:p>
          <a:p>
            <a:endParaRPr lang="en-US" sz="3200" dirty="0" smtClean="0"/>
          </a:p>
          <a:p>
            <a:r>
              <a:rPr lang="en-US" sz="3200" dirty="0" smtClean="0"/>
              <a:t>Used to assess vegetation successional status as well as the presence and abundance of undesirable taxa</a:t>
            </a:r>
          </a:p>
          <a:p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LEVEL 3– Community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Occurrence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1 and 2 – Restoration Sites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6" descr="naturalStems_datash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4038600"/>
            <a:ext cx="8077200" cy="2438400"/>
          </a:xfrm>
          <a:prstGeom prst="rect">
            <a:avLst/>
          </a:prstGeom>
        </p:spPr>
      </p:pic>
      <p:pic>
        <p:nvPicPr>
          <p:cNvPr id="6" name="Picture 5" descr="PlantedWoodyStem_Page_fix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7752381" cy="2257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ect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41" y="0"/>
            <a:ext cx="887505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6781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Distribution of EEP-CVS Restoration Projects in NC (2006-2010)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82 sites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30 design/monitoring firms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785 unique plots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30,544 planted woody stem individuals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924800" cy="3962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Insures accurate data collection and reporting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Allows efficient data entry with automatic error checking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Reports and plot statistics can be automatically generated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Archived data are used in various analyses and to generate datasheets for subsequent monitoring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CVS Data Management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4525963"/>
          </a:xfrm>
        </p:spPr>
        <p:txBody>
          <a:bodyPr>
            <a:normAutofit fontScale="92500" lnSpcReduction="10000"/>
          </a:bodyPr>
          <a:lstStyle/>
          <a:p>
            <a:pPr defTabSz="4392613">
              <a:spcBef>
                <a:spcPts val="600"/>
              </a:spcBef>
            </a:pPr>
            <a:r>
              <a:rPr lang="en-US" sz="3200" dirty="0" smtClean="0"/>
              <a:t>CVS reports 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Datasheets for monitoring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Survival &amp; growth of planted stems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Direction of compositional change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Rate of compositional change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Problems needing attention </a:t>
            </a:r>
            <a:br>
              <a:rPr lang="en-US" sz="2400" dirty="0" smtClean="0"/>
            </a:br>
            <a:r>
              <a:rPr lang="en-US" sz="2400" dirty="0" smtClean="0"/>
              <a:t>(e.g., stem mortality, exotic species)</a:t>
            </a:r>
          </a:p>
          <a:p>
            <a:pPr defTabSz="4392613">
              <a:spcBef>
                <a:spcPts val="600"/>
              </a:spcBef>
            </a:pPr>
            <a:r>
              <a:rPr lang="en-US" sz="3200" dirty="0" smtClean="0"/>
              <a:t>The data and services provided by CVS improve the likelihood that the monitored vegetation is developing towards a pre-defined reference condition.</a:t>
            </a:r>
          </a:p>
          <a:p>
            <a:pPr defTabSz="439261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CVS Data Analysis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7924800" cy="2286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 smtClean="0"/>
              <a:t>Data summarized with click of a button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200" dirty="0" smtClean="0"/>
              <a:t>Multiple configuration options available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Reports based on a single year or multiple years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/>
              <a:t>Reports based on a single project or multiple projects</a:t>
            </a:r>
          </a:p>
        </p:txBody>
      </p:sp>
      <p:pic>
        <p:nvPicPr>
          <p:cNvPr id="34820" name="Picture 15" descr="mainMenu_generateReport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163" y="3441700"/>
            <a:ext cx="8555037" cy="3187700"/>
          </a:xfrm>
          <a:ln>
            <a:solidFill>
              <a:srgbClr val="17375E"/>
            </a:solidFill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Report Generation Thru Entry Tool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  <a:sp3d extrusionH="38100" prstMaterial="matte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CVS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382000" cy="39624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120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Project Directors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Robert Peet, UNC Chapel Hill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Thomas Wentworth, NC State University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Michael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Schafale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NC Natural Heritage Program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Alan Weakley, NC Botanical Garden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120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Staff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Forbes Boyle, Project Manager</a:t>
            </a:r>
          </a:p>
          <a:p>
            <a:pPr marL="557784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Michael Lee, Database admin &amp; software developer</a:t>
            </a:r>
          </a:p>
        </p:txBody>
      </p:sp>
      <p:pic>
        <p:nvPicPr>
          <p:cNvPr id="8196" name="Picture 36" descr="C:\Documents and Settings\peet\Desktop\NHPlogo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257800"/>
            <a:ext cx="2438400" cy="1373188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8197" name="Picture 40" descr="C:\Documents and Settings\peet\Desktop\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1441450" cy="13716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8198" name="Picture 54" descr="eepLogoColorSmall"/>
          <p:cNvPicPr>
            <a:picLocks noChangeAspect="1" noChangeArrowheads="1"/>
          </p:cNvPicPr>
          <p:nvPr/>
        </p:nvPicPr>
        <p:blipFill>
          <a:blip r:embed="rId4" cstate="print"/>
          <a:srcRect t="13503"/>
          <a:stretch>
            <a:fillRect/>
          </a:stretch>
        </p:blipFill>
        <p:spPr bwMode="auto">
          <a:xfrm>
            <a:off x="5257800" y="5257800"/>
            <a:ext cx="1760538" cy="13716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 noChangeArrowheads="1"/>
          </p:cNvPicPr>
          <p:nvPr/>
        </p:nvPicPr>
        <p:blipFill>
          <a:blip r:embed="rId5" cstate="print"/>
          <a:srcRect r="6068" b="8696"/>
          <a:stretch>
            <a:fillRect/>
          </a:stretch>
        </p:blipFill>
        <p:spPr bwMode="auto">
          <a:xfrm>
            <a:off x="7620000" y="5257800"/>
            <a:ext cx="1165225" cy="13589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8" name="Picture 2" descr="http://cvs.bio.unc.edu/images/CVSLogo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7999" y="228600"/>
            <a:ext cx="2061087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report_species_x_plo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4225"/>
            <a:ext cx="5715000" cy="2995613"/>
          </a:xfrm>
          <a:ln>
            <a:solidFill>
              <a:srgbClr val="17375E"/>
            </a:solidFill>
          </a:ln>
        </p:spPr>
      </p:pic>
      <p:pic>
        <p:nvPicPr>
          <p:cNvPr id="35844" name="Picture 10" descr="report_vigorBySp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9563" y="3429000"/>
            <a:ext cx="3525837" cy="2784475"/>
          </a:xfrm>
          <a:ln>
            <a:solidFill>
              <a:srgbClr val="17375E"/>
            </a:solidFill>
          </a:ln>
        </p:spPr>
      </p:pic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181600" y="62484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+mj-lt"/>
              </a:rPr>
              <a:t>Summary of Stem Vigor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762000" y="5181600"/>
            <a:ext cx="449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 pitchFamily="34" charset="0"/>
              </a:rPr>
              <a:t>Matrix of plots, species, and number of stems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1143000"/>
            <a:ext cx="8686800" cy="2159000"/>
            <a:chOff x="240" y="864"/>
            <a:chExt cx="5472" cy="1360"/>
          </a:xfrm>
        </p:grpSpPr>
        <p:pic>
          <p:nvPicPr>
            <p:cNvPr id="35849" name="Picture 9" descr="report_projectOvervi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864"/>
              <a:ext cx="532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3936" y="1248"/>
              <a:ext cx="177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Calibri" pitchFamily="34" charset="0"/>
                </a:rPr>
                <a:t>Project Summary</a:t>
              </a:r>
            </a:p>
          </p:txBody>
        </p:sp>
        <p:sp>
          <p:nvSpPr>
            <p:cNvPr id="35851" name="Text Box 16"/>
            <p:cNvSpPr txBox="1">
              <a:spLocks noChangeArrowheads="1"/>
            </p:cNvSpPr>
            <p:nvPr/>
          </p:nvSpPr>
          <p:spPr bwMode="auto">
            <a:xfrm>
              <a:off x="3936" y="1584"/>
              <a:ext cx="1488" cy="64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latin typeface="+mj-lt"/>
                </a:rPr>
                <a:t>Highlights year of project failing to meet requirements!</a:t>
              </a:r>
            </a:p>
          </p:txBody>
        </p:sp>
        <p:sp>
          <p:nvSpPr>
            <p:cNvPr id="35852" name="AutoShape 17"/>
            <p:cNvSpPr>
              <a:spLocks noChangeArrowheads="1"/>
            </p:cNvSpPr>
            <p:nvPr/>
          </p:nvSpPr>
          <p:spPr bwMode="auto">
            <a:xfrm rot="-9006079">
              <a:off x="3456" y="1248"/>
              <a:ext cx="534" cy="186"/>
            </a:xfrm>
            <a:prstGeom prst="rightArrow">
              <a:avLst>
                <a:gd name="adj1" fmla="val 50000"/>
                <a:gd name="adj2" fmla="val 71774"/>
              </a:avLst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ndara" pitchFamily="34" charset="0"/>
              </a:endParaRPr>
            </a:p>
          </p:txBody>
        </p:sp>
      </p:grp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 Tables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Next Step…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4525963"/>
          </a:xfrm>
        </p:spPr>
        <p:txBody>
          <a:bodyPr>
            <a:normAutofit lnSpcReduction="10000"/>
          </a:bodyPr>
          <a:lstStyle/>
          <a:p>
            <a:pPr defTabSz="4392613">
              <a:spcBef>
                <a:spcPts val="600"/>
              </a:spcBef>
            </a:pPr>
            <a:r>
              <a:rPr lang="en-US" b="1" dirty="0" smtClean="0"/>
              <a:t>Protocol Evaluation</a:t>
            </a:r>
            <a:endParaRPr lang="en-US" sz="3200" b="1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82 projects, 785 plots,+30,000 stems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Explore usefulness of field measurements</a:t>
            </a:r>
          </a:p>
          <a:p>
            <a:pPr lvl="2" defTabSz="4392613">
              <a:spcBef>
                <a:spcPts val="600"/>
              </a:spcBef>
            </a:pPr>
            <a:r>
              <a:rPr lang="en-US" dirty="0" smtClean="0"/>
              <a:t>Wentworth “Use of survival data for planted woody stems to refine a vegetation monitoring protocol for restoration sites”</a:t>
            </a:r>
          </a:p>
          <a:p>
            <a:pPr lvl="1" defTabSz="4392613">
              <a:spcBef>
                <a:spcPts val="600"/>
              </a:spcBef>
              <a:buNone/>
            </a:pPr>
            <a:r>
              <a:rPr lang="en-US" sz="2400" dirty="0" smtClean="0"/>
              <a:t>          Concurrent Session 4: Riparian Monitoring (10-11:30)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Determine better ways to capture full project ‘success’</a:t>
            </a:r>
          </a:p>
          <a:p>
            <a:pPr lvl="2" defTabSz="4392613">
              <a:spcBef>
                <a:spcPts val="600"/>
              </a:spcBef>
            </a:pPr>
            <a:r>
              <a:rPr lang="en-US" sz="2000" b="1" dirty="0" smtClean="0"/>
              <a:t>“Sampling the Gaps”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defTabSz="4392613">
              <a:spcBef>
                <a:spcPts val="600"/>
              </a:spcBef>
              <a:buNone/>
            </a:pPr>
            <a:endParaRPr lang="en-US" sz="3200" dirty="0" smtClean="0"/>
          </a:p>
          <a:p>
            <a:pPr defTabSz="4392613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illhouseCreek_MapOfPlo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20" y="0"/>
            <a:ext cx="888095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76200"/>
            <a:ext cx="5334000" cy="7848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lvl="2" defTabSz="4392613">
              <a:spcBef>
                <a:spcPts val="600"/>
              </a:spcBef>
            </a:pPr>
            <a:r>
              <a:rPr lang="en-US" sz="2000" b="1" dirty="0" smtClean="0"/>
              <a:t>“Sampling the Gaps”</a:t>
            </a:r>
          </a:p>
          <a:p>
            <a:pPr lvl="2" defTabSz="4392613">
              <a:spcBef>
                <a:spcPts val="600"/>
              </a:spcBef>
            </a:pPr>
            <a:r>
              <a:rPr lang="en-US" sz="2000" b="1" dirty="0" err="1" smtClean="0"/>
              <a:t>Stillhouse</a:t>
            </a:r>
            <a:r>
              <a:rPr lang="en-US" sz="2000" b="1" dirty="0" smtClean="0"/>
              <a:t> Creek, Orange County, NC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3276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Stem data from plots indicate adequate stocking density…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91000"/>
            <a:ext cx="2743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…but may not reflect complete coverage across the entire project site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houseCkReplantSheet1o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Solution:  Strip Plot Approach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53340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1600200"/>
            <a:ext cx="3733800" cy="378565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Designed to supplement</a:t>
            </a:r>
          </a:p>
          <a:p>
            <a:r>
              <a:rPr lang="en-US" sz="2400" dirty="0" smtClean="0"/>
              <a:t>  Level 1 and 2 CVS plots,</a:t>
            </a:r>
          </a:p>
          <a:p>
            <a:r>
              <a:rPr lang="en-US" sz="2400" dirty="0" smtClean="0"/>
              <a:t>  </a:t>
            </a:r>
            <a:r>
              <a:rPr lang="en-US" sz="2400" i="1" dirty="0" smtClean="0"/>
              <a:t>not replace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CVS plots allow for</a:t>
            </a:r>
          </a:p>
          <a:p>
            <a:r>
              <a:rPr lang="en-US" sz="2400" dirty="0" smtClean="0"/>
              <a:t>   early detection of</a:t>
            </a:r>
          </a:p>
          <a:p>
            <a:r>
              <a:rPr lang="en-US" sz="2400" dirty="0" smtClean="0"/>
              <a:t>   project failure </a:t>
            </a:r>
            <a:r>
              <a:rPr lang="en-US" sz="2400" b="1" dirty="0" smtClean="0"/>
              <a:t>AND</a:t>
            </a:r>
          </a:p>
          <a:p>
            <a:r>
              <a:rPr lang="en-US" sz="2400" dirty="0" smtClean="0"/>
              <a:t>   ability to document</a:t>
            </a:r>
          </a:p>
          <a:p>
            <a:r>
              <a:rPr lang="en-US" sz="2400" dirty="0" smtClean="0"/>
              <a:t>   relationship with natural</a:t>
            </a:r>
          </a:p>
          <a:p>
            <a:r>
              <a:rPr lang="en-US" sz="2400" dirty="0" smtClean="0"/>
              <a:t>   vegetation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495800"/>
            <a:ext cx="4114800" cy="2031325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SCENARIO:</a:t>
            </a:r>
          </a:p>
          <a:p>
            <a:r>
              <a:rPr lang="en-US" dirty="0" smtClean="0"/>
              <a:t>Year 0:  baseline data (Level 1)</a:t>
            </a:r>
          </a:p>
          <a:p>
            <a:r>
              <a:rPr lang="en-US" dirty="0" smtClean="0"/>
              <a:t>Year 1:  monitoring data (Level 1)</a:t>
            </a:r>
          </a:p>
          <a:p>
            <a:r>
              <a:rPr lang="en-US" dirty="0" smtClean="0"/>
              <a:t>Year 2:  monitoring data (Level 1 and 2)</a:t>
            </a:r>
          </a:p>
          <a:p>
            <a:r>
              <a:rPr lang="en-US" dirty="0" smtClean="0"/>
              <a:t>Year 3:  strip plots</a:t>
            </a:r>
          </a:p>
          <a:p>
            <a:r>
              <a:rPr lang="en-US" dirty="0" smtClean="0"/>
              <a:t>Year 4:  monitoring data (Level 1 and 2)</a:t>
            </a:r>
          </a:p>
          <a:p>
            <a:r>
              <a:rPr lang="en-US" dirty="0" smtClean="0"/>
              <a:t>Year 5:  monitoring data (Level 1 and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Solution:  Strip Plot Approach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744720" cy="42443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1447800"/>
            <a:ext cx="381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HIP CHAIN CAN BE USED TO</a:t>
            </a:r>
          </a:p>
          <a:p>
            <a:r>
              <a:rPr lang="en-US" dirty="0" smtClean="0"/>
              <a:t>   MEASURE DISTANCE ALONG </a:t>
            </a:r>
          </a:p>
          <a:p>
            <a:r>
              <a:rPr lang="en-US" dirty="0" smtClean="0"/>
              <a:t>   TRANSECT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RECORD ALL </a:t>
            </a:r>
            <a:r>
              <a:rPr lang="en-US" i="1" dirty="0" smtClean="0"/>
              <a:t>NATIVE</a:t>
            </a:r>
            <a:r>
              <a:rPr lang="en-US" dirty="0" smtClean="0"/>
              <a:t> (PLANTED </a:t>
            </a:r>
          </a:p>
          <a:p>
            <a:r>
              <a:rPr lang="en-US" dirty="0" smtClean="0"/>
              <a:t>    OR NATURAL) STEMS &gt; 1 m HEIGHT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SUBDIVIDE TRANSECT INTO 10 m </a:t>
            </a:r>
          </a:p>
          <a:p>
            <a:r>
              <a:rPr lang="en-US" dirty="0" smtClean="0"/>
              <a:t>   SECTIONS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DON’T COUNT EVERYTHING!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ZONE IS </a:t>
            </a:r>
            <a:r>
              <a:rPr lang="en-US" i="1" dirty="0" smtClean="0"/>
              <a:t>ADEQUATELY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 STOCKED (&gt; 4 STEMS / 40 m2,</a:t>
            </a:r>
          </a:p>
          <a:p>
            <a:pPr lvl="1"/>
            <a:r>
              <a:rPr lang="en-US" dirty="0" smtClean="0"/>
              <a:t>  ONLY RECORD ITS START/END</a:t>
            </a:r>
          </a:p>
          <a:p>
            <a:pPr lvl="1"/>
            <a:r>
              <a:rPr lang="en-US" dirty="0" smtClean="0"/>
              <a:t>  POINT ALONG TRANSECT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9200" y="5943600"/>
            <a:ext cx="601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TO TEST THIS APPROACH ON LARGER EEP PROJECT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Next Step…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4525963"/>
          </a:xfrm>
        </p:spPr>
        <p:txBody>
          <a:bodyPr>
            <a:normAutofit fontScale="92500" lnSpcReduction="20000"/>
          </a:bodyPr>
          <a:lstStyle/>
          <a:p>
            <a:pPr defTabSz="4392613">
              <a:spcBef>
                <a:spcPts val="600"/>
              </a:spcBef>
            </a:pPr>
            <a:r>
              <a:rPr lang="en-US" sz="3200" b="1" dirty="0" smtClean="0"/>
              <a:t>Bridging the Gap Between Restoration and Reference Sites</a:t>
            </a:r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Improve planted species lists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Sharpen the focus of localized communities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Ensure web-based approach</a:t>
            </a:r>
          </a:p>
          <a:p>
            <a:pPr lvl="1" defTabSz="4392613">
              <a:spcBef>
                <a:spcPts val="600"/>
              </a:spcBef>
            </a:pPr>
            <a:endParaRPr lang="en-US" sz="2400" dirty="0" smtClean="0"/>
          </a:p>
          <a:p>
            <a:pPr lvl="1" defTabSz="4392613">
              <a:spcBef>
                <a:spcPts val="600"/>
              </a:spcBef>
            </a:pPr>
            <a:r>
              <a:rPr lang="en-US" sz="2400" dirty="0" smtClean="0"/>
              <a:t>Peet “Application of Carolina Vegetation Survey inventory data for generation and evaluation of restoration targets” </a:t>
            </a:r>
          </a:p>
          <a:p>
            <a:pPr lvl="1" defTabSz="4392613">
              <a:spcBef>
                <a:spcPts val="600"/>
              </a:spcBef>
              <a:buNone/>
            </a:pPr>
            <a:r>
              <a:rPr lang="en-US" sz="2400" dirty="0" smtClean="0"/>
              <a:t>    Matthews “An expert system for generating restoration targets for Carolina Piedmont riparian vegetation”</a:t>
            </a:r>
          </a:p>
          <a:p>
            <a:pPr lvl="1" defTabSz="4392613"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Concurrent Session 6: Riparian Restoration Tools (3-4:30)</a:t>
            </a:r>
          </a:p>
          <a:p>
            <a:pPr defTabSz="4392613">
              <a:spcBef>
                <a:spcPts val="600"/>
              </a:spcBef>
              <a:buNone/>
            </a:pPr>
            <a:endParaRPr lang="en-US" sz="3200" dirty="0" smtClean="0"/>
          </a:p>
          <a:p>
            <a:pPr defTabSz="4392613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 of  B</a:t>
            </a:r>
            <a:r>
              <a:rPr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enefits</a:t>
            </a:r>
            <a:endParaRPr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239000" cy="5562600"/>
          </a:xfrm>
        </p:spPr>
        <p:txBody>
          <a:bodyPr>
            <a:normAutofit/>
          </a:bodyPr>
          <a:lstStyle/>
          <a:p>
            <a:pPr marL="240030" indent="-5143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Protocols and tools greatly improve </a:t>
            </a:r>
          </a:p>
          <a:p>
            <a:pPr marL="240030" indent="-51435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    efficiency:</a:t>
            </a:r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ease of resample</a:t>
            </a:r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individual stems</a:t>
            </a:r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data management scheme minimizes errors and anticipates problems</a:t>
            </a:r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data analysis keeps EEP informed of trajectory of each project </a:t>
            </a:r>
            <a:endParaRPr lang="en-US" dirty="0" smtClean="0"/>
          </a:p>
          <a:p>
            <a:pPr marL="240030" indent="-51435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 of  B</a:t>
            </a:r>
            <a:r>
              <a:rPr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enefits</a:t>
            </a:r>
            <a:endParaRPr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239000" cy="3048000"/>
          </a:xfrm>
        </p:spPr>
        <p:txBody>
          <a:bodyPr>
            <a:normAutofit fontScale="92500" lnSpcReduction="20000"/>
          </a:bodyPr>
          <a:lstStyle/>
          <a:p>
            <a:pPr marL="240030" indent="-5143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/>
              <a:t>Consistency of methodology increases</a:t>
            </a:r>
          </a:p>
          <a:p>
            <a:pPr marL="240030" indent="-51435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     likelihood of project success (two-fold):</a:t>
            </a:r>
          </a:p>
          <a:p>
            <a:pPr marL="240030" indent="-51435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close-out requirements (USACE and NC DWQ)</a:t>
            </a:r>
          </a:p>
          <a:p>
            <a:pPr marL="1497330" lvl="3" indent="-514350">
              <a:spcBef>
                <a:spcPts val="600"/>
              </a:spcBef>
              <a:defRPr/>
            </a:pPr>
            <a:endParaRPr lang="en-US" sz="2800" dirty="0" smtClean="0"/>
          </a:p>
          <a:p>
            <a:pPr marL="1497330" lvl="3" indent="-514350">
              <a:spcBef>
                <a:spcPts val="600"/>
              </a:spcBef>
              <a:defRPr/>
            </a:pPr>
            <a:r>
              <a:rPr lang="en-US" sz="2800" dirty="0" smtClean="0"/>
              <a:t>natural vegetation of North Carolina</a:t>
            </a:r>
          </a:p>
          <a:p>
            <a:pPr marL="1497330" lvl="3" indent="-514350">
              <a:spcBef>
                <a:spcPts val="600"/>
              </a:spcBef>
              <a:buNone/>
              <a:defRPr/>
            </a:pPr>
            <a:endParaRPr lang="en-US" sz="2800" dirty="0" smtClean="0"/>
          </a:p>
          <a:p>
            <a:pPr marL="240030" indent="-51435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VS_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124200" y="1524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You!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0" y="1828800"/>
            <a:ext cx="42672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http://cvs.bio.unc.edu/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evens-sampl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3429000"/>
            <a:ext cx="4425950" cy="3236913"/>
          </a:xfrm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28600" y="1600200"/>
            <a:ext cx="7772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7472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lt"/>
                <a:cs typeface="+mn-lt"/>
              </a:rPr>
              <a:t>Multi-institutional </a:t>
            </a:r>
            <a:r>
              <a:rPr lang="en-US" sz="2800" dirty="0">
                <a:ea typeface="+mn-lt"/>
                <a:cs typeface="+mn-lt"/>
              </a:rPr>
              <a:t>collaborative program.</a:t>
            </a:r>
          </a:p>
          <a:p>
            <a:pPr marL="342900" indent="-347472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lt"/>
                <a:cs typeface="+mn-lt"/>
              </a:rPr>
              <a:t>Established </a:t>
            </a:r>
            <a:r>
              <a:rPr lang="en-US" sz="2800" dirty="0">
                <a:ea typeface="+mn-lt"/>
                <a:cs typeface="+mn-lt"/>
              </a:rPr>
              <a:t>in 1988 to document the composition and status of natural vegetation of the </a:t>
            </a:r>
            <a:r>
              <a:rPr lang="en-US" sz="2800" dirty="0" smtClean="0">
                <a:ea typeface="+mn-lt"/>
                <a:cs typeface="+mn-lt"/>
              </a:rPr>
              <a:t>Carolinas</a:t>
            </a:r>
            <a:endParaRPr lang="en-US" sz="2800" dirty="0">
              <a:ea typeface="+mn-lt"/>
              <a:cs typeface="+mn-lt"/>
            </a:endParaRPr>
          </a:p>
          <a:p>
            <a:pPr marL="342900" indent="-347472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800" dirty="0"/>
              <a:t>Over </a:t>
            </a:r>
            <a:r>
              <a:rPr lang="en-US" sz="2800" b="1" dirty="0" smtClean="0"/>
              <a:t>5000</a:t>
            </a:r>
            <a:r>
              <a:rPr lang="en-US" sz="2800" dirty="0" smtClean="0"/>
              <a:t> plots, containing                                 over </a:t>
            </a:r>
            <a:r>
              <a:rPr lang="en-US" sz="2800" b="1" dirty="0" smtClean="0"/>
              <a:t>2000</a:t>
            </a:r>
            <a:r>
              <a:rPr lang="en-US" sz="2800" dirty="0" smtClean="0"/>
              <a:t> species</a:t>
            </a:r>
            <a:r>
              <a:rPr lang="en-US" sz="2800" dirty="0"/>
              <a:t>, </a:t>
            </a:r>
            <a:r>
              <a:rPr lang="en-US" sz="2800" dirty="0" smtClean="0"/>
              <a:t>                                                  representing over </a:t>
            </a:r>
            <a:r>
              <a:rPr lang="en-US" sz="2800" b="1" dirty="0" smtClean="0"/>
              <a:t>200</a:t>
            </a:r>
            <a:r>
              <a:rPr lang="en-US" sz="2800" dirty="0" smtClean="0"/>
              <a:t>                                                                                                           vegetation types (2004)</a:t>
            </a:r>
            <a:endParaRPr lang="en-US" sz="2800" dirty="0">
              <a:ea typeface="+mn-lt"/>
              <a:cs typeface="+mn-lt"/>
            </a:endParaRPr>
          </a:p>
          <a:p>
            <a:pPr algn="ctr"/>
            <a:endParaRPr lang="en-US" dirty="0">
              <a:latin typeface="Candar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0"/>
            <a:ext cx="9144000" cy="990600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9525"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The Carolina Vegetation Survey (CVS)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-90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4400"/>
            <a:ext cx="5105400" cy="34036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291" name="Picture 3" descr="4-852-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35350"/>
            <a:ext cx="4191000" cy="34226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292" name="Picture 4" descr="DSCN230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0"/>
            <a:ext cx="4191000" cy="350202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293" name="Picture 5" descr="DSC_2657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029200" cy="350996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0" h="12700"/>
            </a:sp3d>
          </a:bodyPr>
          <a:lstStyle/>
          <a:p>
            <a:pPr eaLnBrk="0" fontAlgn="auto" hangingPunct="0">
              <a:spcBef>
                <a:spcPts val="0"/>
              </a:spcBef>
              <a:spcAft>
                <a:spcPct val="30000"/>
              </a:spcAft>
              <a:defRPr/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Standardized sampling approach to documenting vegetation and environmental attributes of reference sites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" y="5638800"/>
            <a:ext cx="48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12700" h="12700"/>
            </a:sp3d>
          </a:bodyPr>
          <a:lstStyle/>
          <a:p>
            <a:pPr eaLnBrk="0" fontAlgn="auto" hangingPunct="0">
              <a:spcBef>
                <a:spcPct val="50000"/>
              </a:spcBef>
              <a:spcAft>
                <a:spcPct val="30000"/>
              </a:spcAft>
              <a:defRPr/>
            </a:pP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Extremely robust dataset from across NC and SC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5438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   </a:t>
            </a:r>
            <a:r>
              <a:rPr lang="en-US" sz="3200" dirty="0" smtClean="0"/>
              <a:t>“The EEP mission is to restore, enhance, preserve and protect the functions associated with wetlands, streams, and riparian areas, including … restoration, maintenance and protection of water quality and riparian habitats …”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38200" y="7620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North Carolina Ecosystem Enhancement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62000" y="2819400"/>
            <a:ext cx="4191000" cy="26670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Restoration targets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Protocols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Data management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Data analysis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Training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endParaRPr lang="en-US" sz="3200" dirty="0" smtClean="0"/>
          </a:p>
        </p:txBody>
      </p:sp>
      <p:pic>
        <p:nvPicPr>
          <p:cNvPr id="4" name="Content Placeholder 3" descr="82-4-11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252" y="2819400"/>
            <a:ext cx="4239748" cy="272573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5800" y="3124200"/>
            <a:ext cx="43434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765702"/>
            <a:ext cx="8153400" cy="1600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effectLst>
                  <a:outerShdw blurRad="50800" dist="38100" dir="2220000" algn="tl" rotWithShape="0">
                    <a:prstClr val="black">
                      <a:alpha val="40000"/>
                    </a:prstClr>
                  </a:outerShdw>
                </a:effectLst>
              </a:rPr>
              <a:t>Collaboration Activities With NC</a:t>
            </a:r>
            <a:br>
              <a:rPr lang="en-US" b="1" dirty="0" smtClean="0">
                <a:effectLst>
                  <a:outerShdw blurRad="50800" dist="38100" dir="222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220000" algn="tl" rotWithShape="0">
                    <a:prstClr val="black">
                      <a:alpha val="40000"/>
                    </a:prstClr>
                  </a:outerShdw>
                </a:effectLst>
              </a:rPr>
              <a:t>Ecosystem Enhancement Program ( began in 2005)</a:t>
            </a:r>
            <a:endParaRPr lang="en-US" b="1" dirty="0">
              <a:effectLst>
                <a:outerShdw blurRad="50800" dist="38100" dir="222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723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CVS Protocol and Tools for Restoration Monitoring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3886200" cy="2667000"/>
          </a:xfrm>
        </p:spPr>
        <p:txBody>
          <a:bodyPr/>
          <a:lstStyle/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Sampling Protocol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dirty="0" smtClean="0"/>
              <a:t>Data Management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sz="3200" dirty="0" smtClean="0"/>
              <a:t>Data Analysis</a:t>
            </a:r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r>
              <a:rPr lang="en-US" dirty="0" smtClean="0"/>
              <a:t>Future Plans</a:t>
            </a:r>
            <a:endParaRPr lang="en-US" sz="3200" dirty="0" smtClean="0"/>
          </a:p>
          <a:p>
            <a:pPr marL="239713" indent="-514350" eaLnBrk="1" hangingPunct="1">
              <a:spcBef>
                <a:spcPct val="0"/>
              </a:spcBef>
              <a:buFont typeface="Candara" pitchFamily="34" charset="0"/>
              <a:buAutoNum type="arabicPeriod"/>
            </a:pPr>
            <a:endParaRPr lang="en-US" sz="3200" dirty="0" smtClean="0"/>
          </a:p>
        </p:txBody>
      </p:sp>
      <p:pic>
        <p:nvPicPr>
          <p:cNvPr id="6" name="Picture 3" descr="C:\Users\peet\Pictures\EEP\2007-06-06_EEP-Training\DSC_3403.JPG"/>
          <p:cNvPicPr>
            <a:picLocks noChangeAspect="1" noChangeArrowheads="1"/>
          </p:cNvPicPr>
          <p:nvPr/>
        </p:nvPicPr>
        <p:blipFill>
          <a:blip r:embed="rId2" cstate="print"/>
          <a:srcRect t="-1039"/>
          <a:stretch>
            <a:fillRect/>
          </a:stretch>
        </p:blipFill>
        <p:spPr bwMode="auto">
          <a:xfrm>
            <a:off x="4648200" y="2362200"/>
            <a:ext cx="40386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Consistent methodology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Appropriate for most vegetation types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FGDC compliant and broadly compatible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Flexible in intensity and time commitment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Easy to resample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Total </a:t>
            </a:r>
            <a:r>
              <a:rPr lang="en-US" sz="3200" dirty="0" err="1" smtClean="0"/>
              <a:t>floristics</a:t>
            </a:r>
            <a:r>
              <a:rPr lang="en-US" sz="3200" dirty="0" smtClean="0"/>
              <a:t> &amp;/or tree population structure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200" dirty="0" smtClean="0"/>
              <a:t>Major site variables</a:t>
            </a:r>
          </a:p>
          <a:p>
            <a:pPr eaLnBrk="1" hangingPunct="1">
              <a:spcBef>
                <a:spcPct val="30000"/>
              </a:spcBef>
              <a:defRPr/>
            </a:pPr>
            <a:endParaRPr lang="en-US" dirty="0" smtClean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Sampling Protocol – Fixed Area Plots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915400" cy="4648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3200" dirty="0" smtClean="0"/>
              <a:t>Level 1: Inventory of planted stems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 smtClean="0"/>
              <a:t>Level 2: Inventory of all woody stems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 smtClean="0"/>
              <a:t>Level 3: Cover of dominants and     </a:t>
            </a:r>
            <a:br>
              <a:rPr lang="en-US" sz="3200" dirty="0" smtClean="0"/>
            </a:br>
            <a:r>
              <a:rPr lang="en-US" sz="3200" dirty="0" smtClean="0"/>
              <a:t>               optional stem inventory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 smtClean="0"/>
              <a:t>Level 4: Full floristics</a:t>
            </a:r>
          </a:p>
          <a:p>
            <a:pPr eaLnBrk="1" hangingPunct="1">
              <a:spcBef>
                <a:spcPct val="30000"/>
              </a:spcBef>
            </a:pPr>
            <a:r>
              <a:rPr lang="en-US" sz="3200" dirty="0" smtClean="0"/>
              <a:t>Level 5: Full floristics, by module, 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	        </a:t>
            </a:r>
            <a:r>
              <a:rPr lang="en-US" sz="3200" dirty="0" smtClean="0"/>
              <a:t>across scales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Sampling Protocol – Scalable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247606" y="3810000"/>
            <a:ext cx="3352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78601" y="5562600"/>
            <a:ext cx="25653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COMPLEXITY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14400" y="2286000"/>
            <a:ext cx="6934200" cy="3048000"/>
            <a:chOff x="914400" y="2286000"/>
            <a:chExt cx="6934200" cy="30480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14400" y="4267200"/>
              <a:ext cx="6934200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43200" y="2286000"/>
              <a:ext cx="3733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RESTORATION PLOTS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4749225"/>
              <a:ext cx="32766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REFERENCE PLOTS</a:t>
              </a:r>
              <a:endParaRPr lang="en-US" sz="3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0" y="3429000"/>
              <a:ext cx="37338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OCCURRENCE PLOTS</a:t>
              </a:r>
              <a:endParaRPr lang="en-US" sz="3200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14400" y="3220278"/>
              <a:ext cx="6934200" cy="0"/>
            </a:xfrm>
            <a:prstGeom prst="line">
              <a:avLst/>
            </a:prstGeom>
            <a:ln w="412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995</Words>
  <Application>Microsoft Office PowerPoint</Application>
  <PresentationFormat>On-screen Show (4:3)</PresentationFormat>
  <Paragraphs>177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The CVS Team</vt:lpstr>
      <vt:lpstr>Slide 3</vt:lpstr>
      <vt:lpstr>Slide 4</vt:lpstr>
      <vt:lpstr>Slide 5</vt:lpstr>
      <vt:lpstr>Collaboration Activities With NC Ecosystem Enhancement Program ( began in 2005)</vt:lpstr>
      <vt:lpstr>CVS Protocol and Tools for Restoration Monitoring</vt:lpstr>
      <vt:lpstr>Sampling Protocol – Fixed Area Plots</vt:lpstr>
      <vt:lpstr>Sampling Protocol – Scalable</vt:lpstr>
      <vt:lpstr>LEVEL 4 and 5 – The “Standard”</vt:lpstr>
      <vt:lpstr>The Module = 1 are or 100 m2</vt:lpstr>
      <vt:lpstr>Distribution of CVS Level 4 and 5 Plots in NC (1988-2010)</vt:lpstr>
      <vt:lpstr>LEVEL 1 and 2 – Restoration Sites</vt:lpstr>
      <vt:lpstr>Slide 14</vt:lpstr>
      <vt:lpstr>LEVEL 1 and 2 – Restoration Sites</vt:lpstr>
      <vt:lpstr>Distribution of EEP-CVS Restoration Projects in NC (2006-2010)</vt:lpstr>
      <vt:lpstr>CVS Data Management</vt:lpstr>
      <vt:lpstr>CVS Data Analysis</vt:lpstr>
      <vt:lpstr>Report Generation Thru Entry Tool</vt:lpstr>
      <vt:lpstr>Summary Tables</vt:lpstr>
      <vt:lpstr>The Next Step…</vt:lpstr>
      <vt:lpstr>Slide 22</vt:lpstr>
      <vt:lpstr>Slide 23</vt:lpstr>
      <vt:lpstr>Solution:  Strip Plot Approach</vt:lpstr>
      <vt:lpstr>Solution:  Strip Plot Approach</vt:lpstr>
      <vt:lpstr>The Next Step…</vt:lpstr>
      <vt:lpstr>Summary of  Benefits</vt:lpstr>
      <vt:lpstr>Summary of  Benefits</vt:lpstr>
      <vt:lpstr>http://cvs.bio.unc.edu/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Forbes Boyle</dc:creator>
  <cp:lastModifiedBy>Forbes Boyle</cp:lastModifiedBy>
  <cp:revision>79</cp:revision>
  <dcterms:created xsi:type="dcterms:W3CDTF">2010-11-11T14:39:22Z</dcterms:created>
  <dcterms:modified xsi:type="dcterms:W3CDTF">2010-11-19T14:05:50Z</dcterms:modified>
</cp:coreProperties>
</file>